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1" r:id="rId1"/>
  </p:sldMasterIdLst>
  <p:notesMasterIdLst>
    <p:notesMasterId r:id="rId62"/>
  </p:notesMasterIdLst>
  <p:sldIdLst>
    <p:sldId id="256" r:id="rId2"/>
    <p:sldId id="257" r:id="rId3"/>
    <p:sldId id="307" r:id="rId4"/>
    <p:sldId id="258" r:id="rId5"/>
    <p:sldId id="259" r:id="rId6"/>
    <p:sldId id="260" r:id="rId7"/>
    <p:sldId id="261" r:id="rId8"/>
    <p:sldId id="264" r:id="rId9"/>
    <p:sldId id="265" r:id="rId10"/>
    <p:sldId id="267" r:id="rId11"/>
    <p:sldId id="269" r:id="rId12"/>
    <p:sldId id="271" r:id="rId13"/>
    <p:sldId id="270" r:id="rId14"/>
    <p:sldId id="273" r:id="rId15"/>
    <p:sldId id="274" r:id="rId16"/>
    <p:sldId id="275" r:id="rId17"/>
    <p:sldId id="276" r:id="rId18"/>
    <p:sldId id="277" r:id="rId19"/>
    <p:sldId id="278" r:id="rId20"/>
    <p:sldId id="279" r:id="rId21"/>
    <p:sldId id="301" r:id="rId22"/>
    <p:sldId id="292" r:id="rId23"/>
    <p:sldId id="293" r:id="rId24"/>
    <p:sldId id="294" r:id="rId25"/>
    <p:sldId id="295" r:id="rId26"/>
    <p:sldId id="296" r:id="rId27"/>
    <p:sldId id="297" r:id="rId28"/>
    <p:sldId id="298" r:id="rId29"/>
    <p:sldId id="299" r:id="rId30"/>
    <p:sldId id="300" r:id="rId31"/>
    <p:sldId id="308" r:id="rId32"/>
    <p:sldId id="321" r:id="rId33"/>
    <p:sldId id="322" r:id="rId34"/>
    <p:sldId id="323" r:id="rId35"/>
    <p:sldId id="310" r:id="rId36"/>
    <p:sldId id="311" r:id="rId37"/>
    <p:sldId id="312" r:id="rId38"/>
    <p:sldId id="324" r:id="rId39"/>
    <p:sldId id="309" r:id="rId40"/>
    <p:sldId id="325" r:id="rId41"/>
    <p:sldId id="313" r:id="rId42"/>
    <p:sldId id="315" r:id="rId43"/>
    <p:sldId id="316" r:id="rId44"/>
    <p:sldId id="319" r:id="rId45"/>
    <p:sldId id="317" r:id="rId46"/>
    <p:sldId id="326" r:id="rId47"/>
    <p:sldId id="327" r:id="rId48"/>
    <p:sldId id="328" r:id="rId49"/>
    <p:sldId id="268" r:id="rId50"/>
    <p:sldId id="329" r:id="rId51"/>
    <p:sldId id="262" r:id="rId52"/>
    <p:sldId id="263" r:id="rId53"/>
    <p:sldId id="330" r:id="rId54"/>
    <p:sldId id="331" r:id="rId55"/>
    <p:sldId id="266" r:id="rId56"/>
    <p:sldId id="332" r:id="rId57"/>
    <p:sldId id="333" r:id="rId58"/>
    <p:sldId id="334" r:id="rId59"/>
    <p:sldId id="272" r:id="rId60"/>
    <p:sldId id="337" r:id="rId6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eoman İnan" initials="Tİ" lastIdx="1" clrIdx="0">
    <p:extLst>
      <p:ext uri="{19B8F6BF-5375-455C-9EA6-DF929625EA0E}">
        <p15:presenceInfo xmlns:p15="http://schemas.microsoft.com/office/powerpoint/2012/main" userId="f86e3825dc49b6b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85EA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04" autoAdjust="0"/>
    <p:restoredTop sz="95532" autoAdjust="0"/>
  </p:normalViewPr>
  <p:slideViewPr>
    <p:cSldViewPr snapToGrid="0">
      <p:cViewPr>
        <p:scale>
          <a:sx n="75" d="100"/>
          <a:sy n="75" d="100"/>
        </p:scale>
        <p:origin x="1286" y="2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 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BD7308-397D-4AF7-9E90-666D52B89943}" type="datetimeFigureOut">
              <a:rPr lang="en-US" smtClean="0"/>
              <a:t>5/27/2022</a:t>
            </a:fld>
            <a:endParaRPr lang="en-US"/>
          </a:p>
        </p:txBody>
      </p:sp>
      <p:sp>
        <p:nvSpPr>
          <p:cNvPr id="4" name="Slayt Resmi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0153B6-0DE6-4159-BA8E-1556C6485D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1368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0153B6-0DE6-4159-BA8E-1556C6485D4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3048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0153B6-0DE6-4159-BA8E-1556C6485D4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4287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0153B6-0DE6-4159-BA8E-1556C6485D4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1550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/>
              <a:t>Yani ortalama 64/3 tane muayene yapmış.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0153B6-0DE6-4159-BA8E-1556C6485D46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8269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/>
              <a:t>Yani ortalama 64/3 tane muayene yapmış.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0153B6-0DE6-4159-BA8E-1556C6485D46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8269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0153B6-0DE6-4159-BA8E-1556C6485D46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9202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5/27/2022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50602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F40B7-36AB-4376-BE14-EF7004D79BB9}" type="datetime1">
              <a:rPr lang="en-US" smtClean="0"/>
              <a:t>5/27/2022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374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7CAB8-DCAE-46A5-AADA-B3FAD11A54E0}" type="datetime1">
              <a:rPr lang="en-US" smtClean="0"/>
              <a:t>5/27/2022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4472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5/27/2022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2634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5/27/2022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95927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5/27/2022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1125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5/27/2022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6912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5/27/2022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4110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5/27/2022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9942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5/27/2022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7878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5/27/2022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961540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5/27/2022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846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05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6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000" i="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1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1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1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1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elcukeskil/Process-improvement-study-for-a-hospital/blob/main/Process%20data%20of%20the%20hospital.xlsx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4432DBE-7142-4A91-9ADB-07EC62D2B0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413"/>
          <a:stretch/>
        </p:blipFill>
        <p:spPr>
          <a:xfrm>
            <a:off x="21" y="10"/>
            <a:ext cx="12191979" cy="68579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314" y="0"/>
            <a:ext cx="6525472" cy="6858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38682" y="320040"/>
            <a:ext cx="5888736" cy="6217920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6" name="Metin kutusu 5">
            <a:extLst>
              <a:ext uri="{FF2B5EF4-FFF2-40B4-BE49-F238E27FC236}">
                <a16:creationId xmlns:a16="http://schemas.microsoft.com/office/drawing/2014/main" id="{A8332A54-2E14-4BB3-B55A-5257EA540E45}"/>
              </a:ext>
            </a:extLst>
          </p:cNvPr>
          <p:cNvSpPr txBox="1"/>
          <p:nvPr/>
        </p:nvSpPr>
        <p:spPr>
          <a:xfrm>
            <a:off x="2503927" y="691256"/>
            <a:ext cx="35582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tr-TR" sz="2400" b="1" dirty="0" err="1"/>
              <a:t>Process</a:t>
            </a:r>
            <a:r>
              <a:rPr lang="tr-TR" sz="2400" b="1" dirty="0"/>
              <a:t> </a:t>
            </a:r>
            <a:r>
              <a:rPr lang="tr-TR" sz="2400" b="1" dirty="0" err="1"/>
              <a:t>improvement</a:t>
            </a:r>
            <a:r>
              <a:rPr lang="tr-TR" sz="2400" b="1" dirty="0"/>
              <a:t> </a:t>
            </a:r>
            <a:r>
              <a:rPr lang="tr-TR" sz="2400" b="1" dirty="0" err="1"/>
              <a:t>study</a:t>
            </a:r>
            <a:r>
              <a:rPr lang="tr-TR" sz="2400" b="1" dirty="0"/>
              <a:t> </a:t>
            </a:r>
            <a:r>
              <a:rPr lang="tr-TR" sz="2400" b="1" dirty="0" err="1"/>
              <a:t>for</a:t>
            </a:r>
            <a:r>
              <a:rPr lang="tr-TR" sz="2400" b="1" dirty="0"/>
              <a:t> a </a:t>
            </a:r>
            <a:r>
              <a:rPr lang="tr-TR" sz="2400" b="1" dirty="0" err="1"/>
              <a:t>hospital</a:t>
            </a:r>
            <a:endParaRPr lang="tr-TR" sz="2400" b="1" dirty="0"/>
          </a:p>
          <a:p>
            <a:pPr algn="r"/>
            <a:endParaRPr lang="tr-TR" sz="2400" dirty="0"/>
          </a:p>
        </p:txBody>
      </p:sp>
      <p:sp>
        <p:nvSpPr>
          <p:cNvPr id="2" name="Metin kutusu 1">
            <a:extLst>
              <a:ext uri="{FF2B5EF4-FFF2-40B4-BE49-F238E27FC236}">
                <a16:creationId xmlns:a16="http://schemas.microsoft.com/office/drawing/2014/main" id="{A821D933-F8AC-4311-8828-6FB69BEC2AB9}"/>
              </a:ext>
            </a:extLst>
          </p:cNvPr>
          <p:cNvSpPr txBox="1"/>
          <p:nvPr/>
        </p:nvSpPr>
        <p:spPr>
          <a:xfrm>
            <a:off x="1745590" y="1919427"/>
            <a:ext cx="507492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Applying process mining methods on a hospital’s data:</a:t>
            </a:r>
            <a:endParaRPr lang="tr-TR" dirty="0"/>
          </a:p>
          <a:p>
            <a:r>
              <a:rPr lang="en-US" dirty="0"/>
              <a:t> </a:t>
            </a:r>
            <a:endParaRPr lang="tr-TR" dirty="0"/>
          </a:p>
          <a:p>
            <a:r>
              <a:rPr lang="en-US" dirty="0"/>
              <a:t>Examining a hospital's data by applying process mining methods using </a:t>
            </a:r>
            <a:r>
              <a:rPr lang="en-US" b="1" dirty="0"/>
              <a:t>Disco software</a:t>
            </a:r>
            <a:r>
              <a:rPr lang="en-US" dirty="0"/>
              <a:t>, identifying problems in the process</a:t>
            </a:r>
            <a:r>
              <a:rPr lang="tr-TR" dirty="0"/>
              <a:t>, </a:t>
            </a:r>
            <a:r>
              <a:rPr lang="en-US" b="1" dirty="0"/>
              <a:t>designing new processes </a:t>
            </a:r>
            <a:r>
              <a:rPr lang="en-US" dirty="0"/>
              <a:t>that will increase efficiency</a:t>
            </a:r>
            <a:r>
              <a:rPr lang="tr-TR" dirty="0"/>
              <a:t> </a:t>
            </a:r>
            <a:r>
              <a:rPr lang="tr-TR" dirty="0" err="1"/>
              <a:t>and</a:t>
            </a:r>
            <a:r>
              <a:rPr lang="tr-TR" dirty="0"/>
              <a:t> </a:t>
            </a:r>
            <a:r>
              <a:rPr lang="tr-TR" b="1" dirty="0" err="1"/>
              <a:t>drawing</a:t>
            </a:r>
            <a:r>
              <a:rPr lang="tr-TR" b="1" dirty="0"/>
              <a:t> </a:t>
            </a:r>
            <a:r>
              <a:rPr lang="tr-TR" b="1" dirty="0" err="1"/>
              <a:t>the</a:t>
            </a:r>
            <a:r>
              <a:rPr lang="tr-TR" b="1" dirty="0"/>
              <a:t> </a:t>
            </a:r>
            <a:r>
              <a:rPr lang="tr-TR" b="1" dirty="0" err="1"/>
              <a:t>flowchart</a:t>
            </a:r>
            <a:r>
              <a:rPr lang="tr-TR" b="1" dirty="0"/>
              <a:t> </a:t>
            </a:r>
            <a:r>
              <a:rPr lang="tr-TR" dirty="0"/>
              <a:t>of </a:t>
            </a:r>
            <a:r>
              <a:rPr lang="tr-TR" dirty="0" err="1"/>
              <a:t>new</a:t>
            </a:r>
            <a:r>
              <a:rPr lang="tr-TR" dirty="0"/>
              <a:t> </a:t>
            </a:r>
            <a:r>
              <a:rPr lang="tr-TR" dirty="0" err="1"/>
              <a:t>process</a:t>
            </a:r>
            <a:r>
              <a:rPr lang="tr-TR" dirty="0"/>
              <a:t> </a:t>
            </a:r>
            <a:r>
              <a:rPr lang="tr-TR" dirty="0" err="1"/>
              <a:t>designed</a:t>
            </a:r>
            <a:r>
              <a:rPr lang="tr-TR" dirty="0"/>
              <a:t> </a:t>
            </a:r>
            <a:r>
              <a:rPr lang="tr-TR" dirty="0" err="1"/>
              <a:t>with</a:t>
            </a:r>
            <a:r>
              <a:rPr lang="tr-TR" dirty="0"/>
              <a:t> </a:t>
            </a:r>
            <a:r>
              <a:rPr lang="tr-TR" b="1" dirty="0"/>
              <a:t>Microsoft Visio</a:t>
            </a:r>
            <a:r>
              <a:rPr lang="en-US" dirty="0"/>
              <a:t>.</a:t>
            </a:r>
            <a:endParaRPr lang="tr-TR" dirty="0"/>
          </a:p>
          <a:p>
            <a:endParaRPr lang="tr-TR" dirty="0"/>
          </a:p>
          <a:p>
            <a:r>
              <a:rPr lang="tr-TR" dirty="0"/>
              <a:t>Link of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dataset</a:t>
            </a:r>
            <a:r>
              <a:rPr lang="tr-TR" dirty="0"/>
              <a:t>: </a:t>
            </a:r>
            <a:r>
              <a:rPr lang="tr-TR" dirty="0">
                <a:hlinkClick r:id="rId3"/>
              </a:rPr>
              <a:t>https://github.com/selcukeskil/Process-improvement-study-for-a-hospital/blob/main/Process%20data%20of%20the%20hospital.xlsx</a:t>
            </a:r>
            <a:r>
              <a:rPr lang="tr-T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913892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08E2B-4F75-4D08-AAC6-5620946CF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8040" y="683283"/>
            <a:ext cx="5976026" cy="893975"/>
          </a:xfrm>
        </p:spPr>
        <p:txBody>
          <a:bodyPr>
            <a:normAutofit/>
          </a:bodyPr>
          <a:lstStyle/>
          <a:p>
            <a:r>
              <a:rPr lang="tr-TR" sz="2800" dirty="0" err="1"/>
              <a:t>Examining</a:t>
            </a:r>
            <a:r>
              <a:rPr lang="tr-TR" sz="2800" dirty="0"/>
              <a:t> </a:t>
            </a:r>
            <a:r>
              <a:rPr lang="tr-TR" sz="2800" dirty="0" err="1"/>
              <a:t>the</a:t>
            </a:r>
            <a:r>
              <a:rPr lang="tr-TR" sz="2800" dirty="0"/>
              <a:t> </a:t>
            </a:r>
            <a:r>
              <a:rPr lang="tr-TR" sz="2800" dirty="0" err="1"/>
              <a:t>statistics</a:t>
            </a:r>
            <a:r>
              <a:rPr lang="tr-TR" sz="2800" dirty="0"/>
              <a:t> of </a:t>
            </a:r>
            <a:r>
              <a:rPr lang="tr-TR" sz="2800" dirty="0" err="1"/>
              <a:t>doctors</a:t>
            </a:r>
            <a:endParaRPr lang="tr-TR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CEF56C-5656-4556-B44A-01DB669693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3547" y="1577258"/>
            <a:ext cx="6105011" cy="785995"/>
          </a:xfrm>
        </p:spPr>
        <p:txBody>
          <a:bodyPr/>
          <a:lstStyle/>
          <a:p>
            <a:r>
              <a:rPr lang="tr-TR" sz="1800" dirty="0" err="1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There</a:t>
            </a:r>
            <a:r>
              <a:rPr lang="tr-TR" sz="18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tr-TR" sz="1800" dirty="0" err="1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are</a:t>
            </a:r>
            <a:r>
              <a:rPr lang="tr-TR" sz="18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81 </a:t>
            </a:r>
            <a:r>
              <a:rPr lang="tr-TR" sz="1800" dirty="0" err="1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doctors</a:t>
            </a:r>
            <a:r>
              <a:rPr lang="tr-TR" sz="18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in </a:t>
            </a:r>
            <a:r>
              <a:rPr lang="tr-TR" sz="1800" dirty="0" err="1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the</a:t>
            </a:r>
            <a:r>
              <a:rPr lang="tr-TR" sz="18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tr-TR" sz="1800" dirty="0" err="1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process</a:t>
            </a:r>
            <a:r>
              <a:rPr lang="tr-TR" sz="18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. </a:t>
            </a:r>
            <a:r>
              <a:rPr lang="tr-TR" sz="1800" dirty="0" err="1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Each</a:t>
            </a:r>
            <a:r>
              <a:rPr lang="tr-TR" sz="18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tr-TR" sz="1800" dirty="0" err="1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doctor</a:t>
            </a:r>
            <a:r>
              <a:rPr lang="tr-TR" sz="18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tr-TR" sz="1800" dirty="0" err="1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performs</a:t>
            </a:r>
            <a:r>
              <a:rPr lang="tr-TR" sz="18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an </a:t>
            </a:r>
            <a:r>
              <a:rPr lang="tr-TR" sz="1800" dirty="0" err="1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average</a:t>
            </a:r>
            <a:r>
              <a:rPr lang="tr-TR" sz="18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of 198 </a:t>
            </a:r>
            <a:r>
              <a:rPr lang="tr-TR" sz="1800" dirty="0" err="1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operations</a:t>
            </a:r>
            <a:r>
              <a:rPr lang="tr-TR" sz="18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(</a:t>
            </a:r>
            <a:r>
              <a:rPr lang="tr-TR" sz="1800" dirty="0" err="1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procedures</a:t>
            </a:r>
            <a:r>
              <a:rPr lang="tr-TR" sz="18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).</a:t>
            </a:r>
            <a:endParaRPr lang="tr-TR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tr-T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C8E134-9E50-4397-9B83-0A84455B940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512406" y="566664"/>
            <a:ext cx="2092420" cy="1839651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E479893-CDCC-4F7F-9E91-31BCB91A1779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09087" y="2471233"/>
            <a:ext cx="9773826" cy="2965162"/>
          </a:xfrm>
          <a:prstGeom prst="rect">
            <a:avLst/>
          </a:prstGeom>
          <a:noFill/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237E36D-5F10-4DCE-84DB-2F9CA47A712E}"/>
              </a:ext>
            </a:extLst>
          </p:cNvPr>
          <p:cNvSpPr txBox="1">
            <a:spLocks/>
          </p:cNvSpPr>
          <p:nvPr/>
        </p:nvSpPr>
        <p:spPr>
          <a:xfrm>
            <a:off x="812276" y="5730357"/>
            <a:ext cx="10396194" cy="7859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sz="1800" dirty="0" err="1">
                <a:latin typeface="Calibri" panose="020F0502020204030204" pitchFamily="34" charset="0"/>
                <a:ea typeface="Times New Roman" panose="02020603050405020304" pitchFamily="18" charset="0"/>
              </a:rPr>
              <a:t>The</a:t>
            </a:r>
            <a:r>
              <a:rPr lang="tr-TR" sz="1800" dirty="0"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tr-TR" sz="1800" dirty="0" err="1">
                <a:latin typeface="Calibri" panose="020F0502020204030204" pitchFamily="34" charset="0"/>
                <a:ea typeface="Times New Roman" panose="02020603050405020304" pitchFamily="18" charset="0"/>
              </a:rPr>
              <a:t>doctor</a:t>
            </a:r>
            <a:r>
              <a:rPr lang="tr-TR" sz="1800" dirty="0"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tr-TR" sz="1800" dirty="0" err="1">
                <a:latin typeface="Calibri" panose="020F0502020204030204" pitchFamily="34" charset="0"/>
                <a:ea typeface="Times New Roman" panose="02020603050405020304" pitchFamily="18" charset="0"/>
              </a:rPr>
              <a:t>who</a:t>
            </a:r>
            <a:r>
              <a:rPr lang="tr-TR" sz="1800" dirty="0"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tr-TR" sz="1800" dirty="0" err="1">
                <a:latin typeface="Calibri" panose="020F0502020204030204" pitchFamily="34" charset="0"/>
                <a:ea typeface="Times New Roman" panose="02020603050405020304" pitchFamily="18" charset="0"/>
              </a:rPr>
              <a:t>performed</a:t>
            </a:r>
            <a:r>
              <a:rPr lang="tr-TR" sz="1800" dirty="0"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tr-TR" sz="1800" dirty="0" err="1">
                <a:latin typeface="Calibri" panose="020F0502020204030204" pitchFamily="34" charset="0"/>
                <a:ea typeface="Times New Roman" panose="02020603050405020304" pitchFamily="18" charset="0"/>
              </a:rPr>
              <a:t>the</a:t>
            </a:r>
            <a:r>
              <a:rPr lang="tr-TR" sz="1800" dirty="0"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tr-TR" sz="1800" dirty="0" err="1">
                <a:latin typeface="Calibri" panose="020F0502020204030204" pitchFamily="34" charset="0"/>
                <a:ea typeface="Times New Roman" panose="02020603050405020304" pitchFamily="18" charset="0"/>
              </a:rPr>
              <a:t>most</a:t>
            </a:r>
            <a:r>
              <a:rPr lang="tr-TR" sz="1800" dirty="0"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tr-TR" sz="1800" dirty="0" err="1">
                <a:latin typeface="Calibri" panose="020F0502020204030204" pitchFamily="34" charset="0"/>
                <a:ea typeface="Times New Roman" panose="02020603050405020304" pitchFamily="18" charset="0"/>
              </a:rPr>
              <a:t>procedures</a:t>
            </a:r>
            <a:r>
              <a:rPr lang="tr-TR" sz="1800" dirty="0">
                <a:latin typeface="Calibri" panose="020F0502020204030204" pitchFamily="34" charset="0"/>
                <a:ea typeface="Times New Roman" panose="02020603050405020304" pitchFamily="18" charset="0"/>
              </a:rPr>
              <a:t>, DR115, </a:t>
            </a:r>
            <a:r>
              <a:rPr lang="tr-TR" sz="1800" dirty="0" err="1">
                <a:latin typeface="Calibri" panose="020F0502020204030204" pitchFamily="34" charset="0"/>
                <a:ea typeface="Times New Roman" panose="02020603050405020304" pitchFamily="18" charset="0"/>
              </a:rPr>
              <a:t>performed</a:t>
            </a:r>
            <a:r>
              <a:rPr lang="tr-TR" sz="1800" dirty="0">
                <a:latin typeface="Calibri" panose="020F0502020204030204" pitchFamily="34" charset="0"/>
                <a:ea typeface="Times New Roman" panose="02020603050405020304" pitchFamily="18" charset="0"/>
              </a:rPr>
              <a:t> 2463 </a:t>
            </a:r>
            <a:r>
              <a:rPr lang="tr-TR" sz="1800" dirty="0" err="1">
                <a:latin typeface="Calibri" panose="020F0502020204030204" pitchFamily="34" charset="0"/>
                <a:ea typeface="Times New Roman" panose="02020603050405020304" pitchFamily="18" charset="0"/>
              </a:rPr>
              <a:t>procedures</a:t>
            </a:r>
            <a:r>
              <a:rPr lang="tr-TR" sz="1800" dirty="0">
                <a:latin typeface="Calibri" panose="020F0502020204030204" pitchFamily="34" charset="0"/>
                <a:ea typeface="Times New Roman" panose="02020603050405020304" pitchFamily="18" charset="0"/>
              </a:rPr>
              <a:t>, </a:t>
            </a:r>
            <a:r>
              <a:rPr lang="tr-TR" sz="1800" dirty="0" err="1">
                <a:latin typeface="Calibri" panose="020F0502020204030204" pitchFamily="34" charset="0"/>
                <a:ea typeface="Times New Roman" panose="02020603050405020304" pitchFamily="18" charset="0"/>
              </a:rPr>
              <a:t>which</a:t>
            </a:r>
            <a:r>
              <a:rPr lang="tr-TR" sz="1800" dirty="0">
                <a:latin typeface="Calibri" panose="020F0502020204030204" pitchFamily="34" charset="0"/>
                <a:ea typeface="Times New Roman" panose="02020603050405020304" pitchFamily="18" charset="0"/>
              </a:rPr>
              <a:t> is </a:t>
            </a:r>
            <a:r>
              <a:rPr lang="tr-TR" sz="1800" dirty="0" err="1">
                <a:latin typeface="Calibri" panose="020F0502020204030204" pitchFamily="34" charset="0"/>
                <a:ea typeface="Times New Roman" panose="02020603050405020304" pitchFamily="18" charset="0"/>
              </a:rPr>
              <a:t>approximately</a:t>
            </a:r>
            <a:r>
              <a:rPr lang="tr-TR" sz="1800" dirty="0">
                <a:latin typeface="Calibri" panose="020F0502020204030204" pitchFamily="34" charset="0"/>
                <a:ea typeface="Times New Roman" panose="02020603050405020304" pitchFamily="18" charset="0"/>
              </a:rPr>
              <a:t> 15% of total </a:t>
            </a:r>
            <a:r>
              <a:rPr lang="tr-TR" sz="1800" dirty="0" err="1">
                <a:latin typeface="Calibri" panose="020F0502020204030204" pitchFamily="34" charset="0"/>
                <a:ea typeface="Times New Roman" panose="02020603050405020304" pitchFamily="18" charset="0"/>
              </a:rPr>
              <a:t>procedures</a:t>
            </a:r>
            <a:r>
              <a:rPr lang="tr-TR" sz="1800" dirty="0">
                <a:latin typeface="Calibri" panose="020F0502020204030204" pitchFamily="34" charset="0"/>
                <a:ea typeface="Times New Roman" panose="02020603050405020304" pitchFamily="18" charset="0"/>
              </a:rPr>
              <a:t>.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5599101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72627-DF60-4616-8A9E-5DB6894DA5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557" y="642594"/>
            <a:ext cx="10284643" cy="1201446"/>
          </a:xfrm>
        </p:spPr>
        <p:txBody>
          <a:bodyPr>
            <a:normAutofit/>
          </a:bodyPr>
          <a:lstStyle/>
          <a:p>
            <a:r>
              <a:rPr lang="tr-TR" sz="2800" dirty="0" err="1"/>
              <a:t>The</a:t>
            </a:r>
            <a:r>
              <a:rPr lang="tr-TR" sz="2800" dirty="0"/>
              <a:t> </a:t>
            </a:r>
            <a:r>
              <a:rPr lang="tr-TR" sz="2800" dirty="0" err="1"/>
              <a:t>ratios</a:t>
            </a:r>
            <a:r>
              <a:rPr lang="tr-TR" sz="2800" dirty="0"/>
              <a:t> of </a:t>
            </a:r>
            <a:r>
              <a:rPr lang="tr-TR" sz="2800" dirty="0" err="1"/>
              <a:t>the</a:t>
            </a:r>
            <a:r>
              <a:rPr lang="tr-TR" sz="2800" dirty="0"/>
              <a:t> </a:t>
            </a:r>
            <a:r>
              <a:rPr lang="tr-TR" sz="2800" dirty="0" err="1"/>
              <a:t>number</a:t>
            </a:r>
            <a:r>
              <a:rPr lang="tr-TR" sz="2800" dirty="0"/>
              <a:t> of </a:t>
            </a:r>
            <a:r>
              <a:rPr lang="tr-TR" sz="2800" dirty="0" err="1"/>
              <a:t>operations</a:t>
            </a:r>
            <a:r>
              <a:rPr lang="tr-TR" sz="2800" dirty="0"/>
              <a:t> </a:t>
            </a:r>
            <a:r>
              <a:rPr lang="tr-TR" sz="2800" dirty="0" err="1"/>
              <a:t>performed</a:t>
            </a:r>
            <a:r>
              <a:rPr lang="tr-TR" sz="2800" dirty="0"/>
              <a:t> in </a:t>
            </a:r>
            <a:r>
              <a:rPr lang="tr-TR" sz="2800" dirty="0" err="1"/>
              <a:t>the</a:t>
            </a:r>
            <a:r>
              <a:rPr lang="tr-TR" sz="2800" dirty="0"/>
              <a:t> </a:t>
            </a:r>
            <a:r>
              <a:rPr lang="tr-TR" sz="2800" dirty="0" err="1"/>
              <a:t>departments</a:t>
            </a:r>
            <a:endParaRPr lang="tr-TR" sz="2800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3E988B1-B07D-485E-AEFD-55FE9CA53724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557" y="1918827"/>
            <a:ext cx="10510886" cy="309513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Metin kutusu 2">
            <a:extLst>
              <a:ext uri="{FF2B5EF4-FFF2-40B4-BE49-F238E27FC236}">
                <a16:creationId xmlns:a16="http://schemas.microsoft.com/office/drawing/2014/main" id="{3D8357AF-3EFB-4050-9A19-CFB4DA2F55A4}"/>
              </a:ext>
            </a:extLst>
          </p:cNvPr>
          <p:cNvSpPr txBox="1"/>
          <p:nvPr/>
        </p:nvSpPr>
        <p:spPr>
          <a:xfrm>
            <a:off x="840557" y="5234940"/>
            <a:ext cx="105108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err="1"/>
              <a:t>Pediatric</a:t>
            </a:r>
            <a:r>
              <a:rPr lang="tr-TR" dirty="0"/>
              <a:t> </a:t>
            </a:r>
            <a:r>
              <a:rPr lang="tr-TR" dirty="0" err="1"/>
              <a:t>Health</a:t>
            </a:r>
            <a:r>
              <a:rPr lang="tr-TR" dirty="0"/>
              <a:t> </a:t>
            </a:r>
            <a:r>
              <a:rPr lang="tr-TR" dirty="0" err="1"/>
              <a:t>and</a:t>
            </a:r>
            <a:r>
              <a:rPr lang="tr-TR" dirty="0"/>
              <a:t> </a:t>
            </a:r>
            <a:r>
              <a:rPr lang="tr-TR" dirty="0" err="1"/>
              <a:t>Diseases</a:t>
            </a:r>
            <a:r>
              <a:rPr lang="tr-TR" dirty="0"/>
              <a:t> is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department</a:t>
            </a:r>
            <a:r>
              <a:rPr lang="tr-TR" dirty="0"/>
              <a:t> </a:t>
            </a:r>
            <a:r>
              <a:rPr lang="tr-TR" dirty="0" err="1"/>
              <a:t>with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most</a:t>
            </a:r>
            <a:r>
              <a:rPr lang="tr-TR" dirty="0"/>
              <a:t> </a:t>
            </a:r>
            <a:r>
              <a:rPr lang="tr-TR" dirty="0" err="1"/>
              <a:t>operations</a:t>
            </a:r>
            <a:r>
              <a:rPr lang="tr-TR" dirty="0"/>
              <a:t> (</a:t>
            </a:r>
            <a:r>
              <a:rPr lang="tr-TR" dirty="0" err="1"/>
              <a:t>procedures</a:t>
            </a:r>
            <a:r>
              <a:rPr lang="tr-TR" dirty="0"/>
              <a:t>) </a:t>
            </a:r>
            <a:r>
              <a:rPr lang="tr-TR" dirty="0" err="1"/>
              <a:t>with</a:t>
            </a:r>
            <a:r>
              <a:rPr lang="tr-TR" dirty="0"/>
              <a:t> 67.79%. </a:t>
            </a:r>
            <a:r>
              <a:rPr lang="tr-TR" dirty="0" err="1"/>
              <a:t>This</a:t>
            </a:r>
            <a:r>
              <a:rPr lang="tr-TR" dirty="0"/>
              <a:t> is </a:t>
            </a:r>
            <a:r>
              <a:rPr lang="tr-TR" dirty="0" err="1"/>
              <a:t>followed</a:t>
            </a:r>
            <a:r>
              <a:rPr lang="tr-TR" dirty="0"/>
              <a:t> </a:t>
            </a:r>
            <a:r>
              <a:rPr lang="tr-TR" dirty="0" err="1"/>
              <a:t>by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Department</a:t>
            </a:r>
            <a:r>
              <a:rPr lang="tr-TR" dirty="0"/>
              <a:t> of </a:t>
            </a:r>
            <a:r>
              <a:rPr lang="tr-TR" dirty="0" err="1"/>
              <a:t>Otorhinolaryngology</a:t>
            </a:r>
            <a:r>
              <a:rPr lang="tr-TR" dirty="0"/>
              <a:t> </a:t>
            </a:r>
            <a:r>
              <a:rPr lang="tr-TR" dirty="0" err="1"/>
              <a:t>with</a:t>
            </a:r>
            <a:r>
              <a:rPr lang="tr-TR" dirty="0"/>
              <a:t> 5.65%.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45744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A3E9EB-0025-4F8C-9050-E8EA25427F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6757" y="596874"/>
            <a:ext cx="10058400" cy="1371600"/>
          </a:xfrm>
        </p:spPr>
        <p:txBody>
          <a:bodyPr>
            <a:normAutofit/>
          </a:bodyPr>
          <a:lstStyle/>
          <a:p>
            <a:r>
              <a:rPr lang="tr-TR" sz="2800" dirty="0" err="1"/>
              <a:t>Least</a:t>
            </a:r>
            <a:r>
              <a:rPr lang="tr-TR" sz="2800" dirty="0"/>
              <a:t> </a:t>
            </a:r>
            <a:r>
              <a:rPr lang="tr-TR" sz="2800" dirty="0" err="1"/>
              <a:t>Operation</a:t>
            </a:r>
            <a:r>
              <a:rPr lang="tr-TR" sz="2800" dirty="0"/>
              <a:t> </a:t>
            </a:r>
            <a:r>
              <a:rPr lang="tr-TR" sz="2800" dirty="0" err="1"/>
              <a:t>Observed</a:t>
            </a:r>
            <a:r>
              <a:rPr lang="tr-TR" sz="2800" dirty="0"/>
              <a:t> </a:t>
            </a:r>
            <a:r>
              <a:rPr lang="tr-TR" sz="2800" dirty="0" err="1"/>
              <a:t>Departments</a:t>
            </a:r>
            <a:endParaRPr lang="tr-TR" sz="2800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96E0CFE-B891-40D9-9621-E59AEF5C49F5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757" y="1860381"/>
            <a:ext cx="9755171" cy="302914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Metin kutusu 5">
            <a:extLst>
              <a:ext uri="{FF2B5EF4-FFF2-40B4-BE49-F238E27FC236}">
                <a16:creationId xmlns:a16="http://schemas.microsoft.com/office/drawing/2014/main" id="{9438BB3A-71EF-426A-8868-A0B6982B9561}"/>
              </a:ext>
            </a:extLst>
          </p:cNvPr>
          <p:cNvSpPr txBox="1"/>
          <p:nvPr/>
        </p:nvSpPr>
        <p:spPr>
          <a:xfrm>
            <a:off x="916757" y="5311140"/>
            <a:ext cx="10510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err="1"/>
              <a:t>Medical</a:t>
            </a:r>
            <a:r>
              <a:rPr lang="tr-TR" dirty="0"/>
              <a:t> </a:t>
            </a:r>
            <a:r>
              <a:rPr lang="tr-TR" dirty="0" err="1"/>
              <a:t>Oncology</a:t>
            </a:r>
            <a:r>
              <a:rPr lang="tr-TR" dirty="0"/>
              <a:t> is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department</a:t>
            </a:r>
            <a:r>
              <a:rPr lang="tr-TR" dirty="0"/>
              <a:t> </a:t>
            </a:r>
            <a:r>
              <a:rPr lang="tr-TR" dirty="0" err="1"/>
              <a:t>with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least</a:t>
            </a:r>
            <a:r>
              <a:rPr lang="tr-TR" dirty="0"/>
              <a:t> </a:t>
            </a:r>
            <a:r>
              <a:rPr lang="tr-TR" dirty="0" err="1"/>
              <a:t>operation</a:t>
            </a:r>
            <a:r>
              <a:rPr lang="tr-TR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5426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03109A-FF6E-4C21-A12C-40967D7A36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300" y="642594"/>
            <a:ext cx="10248900" cy="1371600"/>
          </a:xfrm>
        </p:spPr>
        <p:txBody>
          <a:bodyPr>
            <a:normAutofit/>
          </a:bodyPr>
          <a:lstStyle/>
          <a:p>
            <a:r>
              <a:rPr lang="tr-TR" sz="2800" dirty="0" err="1"/>
              <a:t>Polyclinics</a:t>
            </a:r>
            <a:r>
              <a:rPr lang="tr-TR" sz="2800" dirty="0"/>
              <a:t> </a:t>
            </a:r>
            <a:r>
              <a:rPr lang="tr-TR" sz="2800" dirty="0" err="1"/>
              <a:t>with</a:t>
            </a:r>
            <a:r>
              <a:rPr lang="tr-TR" sz="2800" dirty="0"/>
              <a:t> </a:t>
            </a:r>
            <a:r>
              <a:rPr lang="tr-TR" sz="2800" dirty="0" err="1"/>
              <a:t>the</a:t>
            </a:r>
            <a:r>
              <a:rPr lang="tr-TR" sz="2800" dirty="0"/>
              <a:t> </a:t>
            </a:r>
            <a:r>
              <a:rPr lang="tr-TR" sz="2800" dirty="0" err="1"/>
              <a:t>most</a:t>
            </a:r>
            <a:r>
              <a:rPr lang="tr-TR" sz="2800" dirty="0"/>
              <a:t> </a:t>
            </a:r>
            <a:r>
              <a:rPr lang="tr-TR" sz="2800" dirty="0" err="1"/>
              <a:t>procedures</a:t>
            </a:r>
            <a:endParaRPr lang="tr-TR" sz="2800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71FB0D7-1E41-4447-925C-2A3B5119C106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300" y="1863982"/>
            <a:ext cx="10603149" cy="332685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Metin kutusu 4">
            <a:extLst>
              <a:ext uri="{FF2B5EF4-FFF2-40B4-BE49-F238E27FC236}">
                <a16:creationId xmlns:a16="http://schemas.microsoft.com/office/drawing/2014/main" id="{F5FFA1AC-4313-4ED6-97C1-898EBD79A4A7}"/>
              </a:ext>
            </a:extLst>
          </p:cNvPr>
          <p:cNvSpPr txBox="1"/>
          <p:nvPr/>
        </p:nvSpPr>
        <p:spPr>
          <a:xfrm>
            <a:off x="840557" y="5372100"/>
            <a:ext cx="105108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err="1"/>
              <a:t>Pediatrics</a:t>
            </a:r>
            <a:r>
              <a:rPr lang="tr-TR" dirty="0"/>
              <a:t> </a:t>
            </a:r>
            <a:r>
              <a:rPr lang="tr-TR" dirty="0" err="1"/>
              <a:t>Polyclinic</a:t>
            </a:r>
            <a:r>
              <a:rPr lang="tr-TR" dirty="0"/>
              <a:t> is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polyclinic</a:t>
            </a:r>
            <a:r>
              <a:rPr lang="tr-TR" dirty="0"/>
              <a:t> </a:t>
            </a:r>
            <a:r>
              <a:rPr lang="tr-TR" dirty="0" err="1"/>
              <a:t>with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most</a:t>
            </a:r>
            <a:r>
              <a:rPr lang="tr-TR" dirty="0"/>
              <a:t> </a:t>
            </a:r>
            <a:r>
              <a:rPr lang="tr-TR" dirty="0" err="1"/>
              <a:t>procedures</a:t>
            </a:r>
            <a:r>
              <a:rPr lang="tr-TR" dirty="0"/>
              <a:t> </a:t>
            </a:r>
            <a:r>
              <a:rPr lang="tr-TR" dirty="0" err="1"/>
              <a:t>with</a:t>
            </a:r>
            <a:r>
              <a:rPr lang="tr-TR" dirty="0"/>
              <a:t> 55.53%. </a:t>
            </a:r>
            <a:r>
              <a:rPr lang="tr-TR" dirty="0" err="1"/>
              <a:t>This</a:t>
            </a:r>
            <a:r>
              <a:rPr lang="tr-TR" dirty="0"/>
              <a:t> is </a:t>
            </a:r>
            <a:r>
              <a:rPr lang="tr-TR" dirty="0" err="1"/>
              <a:t>followed</a:t>
            </a:r>
            <a:r>
              <a:rPr lang="tr-TR" dirty="0"/>
              <a:t> </a:t>
            </a:r>
            <a:r>
              <a:rPr lang="tr-TR" dirty="0" err="1"/>
              <a:t>by</a:t>
            </a:r>
            <a:r>
              <a:rPr lang="tr-TR" dirty="0"/>
              <a:t> </a:t>
            </a:r>
            <a:r>
              <a:rPr lang="tr-TR" dirty="0" err="1"/>
              <a:t>Ataşehir</a:t>
            </a:r>
            <a:r>
              <a:rPr lang="tr-TR" dirty="0"/>
              <a:t> 2nd </a:t>
            </a:r>
            <a:r>
              <a:rPr lang="tr-TR" dirty="0" err="1"/>
              <a:t>floor</a:t>
            </a:r>
            <a:r>
              <a:rPr lang="tr-TR" dirty="0"/>
              <a:t> </a:t>
            </a:r>
            <a:r>
              <a:rPr lang="tr-TR" dirty="0" err="1"/>
              <a:t>with</a:t>
            </a:r>
            <a:r>
              <a:rPr lang="tr-TR" dirty="0"/>
              <a:t> 18.97%.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polyclinic</a:t>
            </a:r>
            <a:r>
              <a:rPr lang="tr-TR" dirty="0"/>
              <a:t> </a:t>
            </a:r>
            <a:r>
              <a:rPr lang="tr-TR" dirty="0" err="1"/>
              <a:t>with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least</a:t>
            </a:r>
            <a:r>
              <a:rPr lang="tr-TR" dirty="0"/>
              <a:t> </a:t>
            </a:r>
            <a:r>
              <a:rPr lang="tr-TR" dirty="0" err="1"/>
              <a:t>operation</a:t>
            </a:r>
            <a:r>
              <a:rPr lang="tr-TR" dirty="0"/>
              <a:t> is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Oncology</a:t>
            </a:r>
            <a:r>
              <a:rPr lang="tr-TR" dirty="0"/>
              <a:t> </a:t>
            </a:r>
            <a:r>
              <a:rPr lang="tr-TR" dirty="0" err="1"/>
              <a:t>Policlinic</a:t>
            </a:r>
            <a:r>
              <a:rPr lang="tr-TR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54900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D17EB-C9BA-4656-AF56-5C97C7902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Process</a:t>
            </a:r>
            <a:r>
              <a:rPr lang="tr-TR" dirty="0"/>
              <a:t> </a:t>
            </a:r>
            <a:r>
              <a:rPr lang="tr-TR" dirty="0" err="1"/>
              <a:t>Filtering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5EACB8-B0F5-4883-89AB-31DCB1DC3B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4952" y="2014194"/>
            <a:ext cx="10058400" cy="399068"/>
          </a:xfrm>
        </p:spPr>
        <p:txBody>
          <a:bodyPr/>
          <a:lstStyle/>
          <a:p>
            <a:r>
              <a:rPr lang="tr-TR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There</a:t>
            </a:r>
            <a:r>
              <a:rPr lang="tr-TR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tr-TR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are</a:t>
            </a:r>
            <a:r>
              <a:rPr lang="tr-TR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12 </a:t>
            </a:r>
            <a:r>
              <a:rPr lang="tr-TR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departments</a:t>
            </a:r>
            <a:r>
              <a:rPr lang="tr-TR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tr-TR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with</a:t>
            </a:r>
            <a:r>
              <a:rPr lang="tr-TR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tr-TR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less</a:t>
            </a:r>
            <a:r>
              <a:rPr lang="tr-TR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tr-TR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than</a:t>
            </a:r>
            <a:r>
              <a:rPr lang="tr-TR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100 </a:t>
            </a:r>
            <a:r>
              <a:rPr lang="tr-TR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frequencies</a:t>
            </a:r>
            <a:r>
              <a:rPr lang="tr-TR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. </a:t>
            </a:r>
            <a:r>
              <a:rPr lang="tr-TR" sz="1800" dirty="0" err="1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If</a:t>
            </a:r>
            <a:r>
              <a:rPr lang="tr-TR" sz="18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tr-TR" sz="1800" dirty="0" err="1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we</a:t>
            </a:r>
            <a:r>
              <a:rPr lang="tr-TR" sz="18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tr-TR" sz="1800" dirty="0" err="1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filter</a:t>
            </a:r>
            <a:r>
              <a:rPr lang="tr-TR" sz="18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tr-TR" sz="1800" dirty="0" err="1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these</a:t>
            </a:r>
            <a:r>
              <a:rPr lang="tr-TR" sz="18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tr-TR" sz="1800" dirty="0" err="1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departments</a:t>
            </a:r>
            <a:r>
              <a:rPr lang="tr-TR" sz="18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;</a:t>
            </a:r>
            <a:endParaRPr lang="tr-TR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tr-T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6361F8-1782-4579-ABBF-F80B82F184B1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5288" y="2550540"/>
            <a:ext cx="2369820" cy="226314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6C898CB-78DB-475F-B879-273BF9E85ECB}"/>
              </a:ext>
            </a:extLst>
          </p:cNvPr>
          <p:cNvSpPr txBox="1">
            <a:spLocks/>
          </p:cNvSpPr>
          <p:nvPr/>
        </p:nvSpPr>
        <p:spPr>
          <a:xfrm>
            <a:off x="964952" y="5079475"/>
            <a:ext cx="10058400" cy="11359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In</a:t>
            </a:r>
            <a:r>
              <a:rPr lang="tr-TR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tr-TR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these</a:t>
            </a:r>
            <a:r>
              <a:rPr lang="tr-TR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12 </a:t>
            </a:r>
            <a:r>
              <a:rPr lang="tr-TR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departments</a:t>
            </a:r>
            <a:r>
              <a:rPr lang="tr-TR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, </a:t>
            </a:r>
            <a:r>
              <a:rPr lang="tr-TR" sz="1800" dirty="0" err="1">
                <a:latin typeface="Calibri" panose="020F0502020204030204" pitchFamily="34" charset="0"/>
                <a:ea typeface="Times New Roman" panose="02020603050405020304" pitchFamily="18" charset="0"/>
              </a:rPr>
              <a:t>o</a:t>
            </a:r>
            <a:r>
              <a:rPr lang="tr-TR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nly</a:t>
            </a:r>
            <a:r>
              <a:rPr lang="tr-TR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88 </a:t>
            </a:r>
            <a:r>
              <a:rPr lang="tr-TR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patients</a:t>
            </a:r>
            <a:r>
              <a:rPr lang="tr-TR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tr-TR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were</a:t>
            </a:r>
            <a:r>
              <a:rPr lang="tr-TR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tr-TR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seen</a:t>
            </a:r>
            <a:r>
              <a:rPr lang="tr-TR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tr-TR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durin</a:t>
            </a:r>
            <a:r>
              <a:rPr lang="tr-TR" sz="1800" dirty="0" err="1">
                <a:latin typeface="Calibri" panose="020F0502020204030204" pitchFamily="34" charset="0"/>
                <a:ea typeface="Times New Roman" panose="02020603050405020304" pitchFamily="18" charset="0"/>
              </a:rPr>
              <a:t>g</a:t>
            </a:r>
            <a:r>
              <a:rPr lang="tr-TR" sz="1800" dirty="0"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tr-TR" sz="1800" dirty="0" err="1">
                <a:latin typeface="Calibri" panose="020F0502020204030204" pitchFamily="34" charset="0"/>
                <a:ea typeface="Times New Roman" panose="02020603050405020304" pitchFamily="18" charset="0"/>
              </a:rPr>
              <a:t>the</a:t>
            </a:r>
            <a:r>
              <a:rPr lang="tr-TR" sz="1800" dirty="0"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tr-TR" sz="1800" dirty="0" err="1">
                <a:latin typeface="Calibri" panose="020F0502020204030204" pitchFamily="34" charset="0"/>
                <a:ea typeface="Times New Roman" panose="02020603050405020304" pitchFamily="18" charset="0"/>
              </a:rPr>
              <a:t>whole</a:t>
            </a:r>
            <a:r>
              <a:rPr lang="tr-TR" sz="1800" dirty="0"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tr-TR" sz="1800" dirty="0" err="1">
                <a:latin typeface="Calibri" panose="020F0502020204030204" pitchFamily="34" charset="0"/>
                <a:ea typeface="Times New Roman" panose="02020603050405020304" pitchFamily="18" charset="0"/>
              </a:rPr>
              <a:t>process</a:t>
            </a:r>
            <a:r>
              <a:rPr lang="tr-TR" sz="1800" dirty="0">
                <a:latin typeface="Calibri" panose="020F0502020204030204" pitchFamily="34" charset="0"/>
                <a:ea typeface="Times New Roman" panose="02020603050405020304" pitchFamily="18" charset="0"/>
              </a:rPr>
              <a:t>.</a:t>
            </a:r>
            <a:endParaRPr lang="tr-TR" sz="1800" dirty="0">
              <a:effectLst/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r>
              <a:rPr lang="tr-TR" sz="1800" dirty="0" err="1">
                <a:latin typeface="Calibri" panose="020F0502020204030204" pitchFamily="34" charset="0"/>
                <a:ea typeface="Times New Roman" panose="02020603050405020304" pitchFamily="18" charset="0"/>
              </a:rPr>
              <a:t>The</a:t>
            </a:r>
            <a:r>
              <a:rPr lang="tr-TR" sz="1800" dirty="0"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tr-TR" sz="1800" dirty="0" err="1">
                <a:latin typeface="Calibri" panose="020F0502020204030204" pitchFamily="34" charset="0"/>
                <a:ea typeface="Times New Roman" panose="02020603050405020304" pitchFamily="18" charset="0"/>
              </a:rPr>
              <a:t>average</a:t>
            </a:r>
            <a:r>
              <a:rPr lang="tr-TR" sz="1800" dirty="0"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tr-TR" sz="1800" dirty="0" err="1">
                <a:latin typeface="Calibri" panose="020F0502020204030204" pitchFamily="34" charset="0"/>
                <a:ea typeface="Times New Roman" panose="02020603050405020304" pitchFamily="18" charset="0"/>
              </a:rPr>
              <a:t>duration</a:t>
            </a:r>
            <a:r>
              <a:rPr lang="tr-TR" sz="1800" dirty="0">
                <a:latin typeface="Calibri" panose="020F0502020204030204" pitchFamily="34" charset="0"/>
                <a:ea typeface="Times New Roman" panose="02020603050405020304" pitchFamily="18" charset="0"/>
              </a:rPr>
              <a:t> of </a:t>
            </a:r>
            <a:r>
              <a:rPr lang="tr-TR" sz="1800" dirty="0" err="1">
                <a:latin typeface="Calibri" panose="020F0502020204030204" pitchFamily="34" charset="0"/>
                <a:ea typeface="Times New Roman" panose="02020603050405020304" pitchFamily="18" charset="0"/>
              </a:rPr>
              <a:t>stay</a:t>
            </a:r>
            <a:r>
              <a:rPr lang="tr-TR" sz="1800" dirty="0">
                <a:latin typeface="Calibri" panose="020F0502020204030204" pitchFamily="34" charset="0"/>
                <a:ea typeface="Times New Roman" panose="02020603050405020304" pitchFamily="18" charset="0"/>
              </a:rPr>
              <a:t> in </a:t>
            </a:r>
            <a:r>
              <a:rPr lang="tr-TR" sz="1800" dirty="0" err="1">
                <a:latin typeface="Calibri" panose="020F0502020204030204" pitchFamily="34" charset="0"/>
                <a:ea typeface="Times New Roman" panose="02020603050405020304" pitchFamily="18" charset="0"/>
              </a:rPr>
              <a:t>the</a:t>
            </a:r>
            <a:r>
              <a:rPr lang="tr-TR" sz="1800" dirty="0"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tr-TR" sz="1800" dirty="0" err="1">
                <a:latin typeface="Calibri" panose="020F0502020204030204" pitchFamily="34" charset="0"/>
                <a:ea typeface="Times New Roman" panose="02020603050405020304" pitchFamily="18" charset="0"/>
              </a:rPr>
              <a:t>process</a:t>
            </a:r>
            <a:r>
              <a:rPr lang="tr-TR" sz="1800" dirty="0">
                <a:latin typeface="Calibri" panose="020F0502020204030204" pitchFamily="34" charset="0"/>
                <a:ea typeface="Times New Roman" panose="02020603050405020304" pitchFamily="18" charset="0"/>
              </a:rPr>
              <a:t> of </a:t>
            </a:r>
            <a:r>
              <a:rPr lang="tr-TR" sz="1800" dirty="0" err="1">
                <a:latin typeface="Calibri" panose="020F0502020204030204" pitchFamily="34" charset="0"/>
                <a:ea typeface="Times New Roman" panose="02020603050405020304" pitchFamily="18" charset="0"/>
              </a:rPr>
              <a:t>these</a:t>
            </a:r>
            <a:r>
              <a:rPr lang="tr-TR" sz="1800" dirty="0"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tr-TR" sz="1800" dirty="0" err="1">
                <a:latin typeface="Calibri" panose="020F0502020204030204" pitchFamily="34" charset="0"/>
                <a:ea typeface="Times New Roman" panose="02020603050405020304" pitchFamily="18" charset="0"/>
              </a:rPr>
              <a:t>patients</a:t>
            </a:r>
            <a:r>
              <a:rPr lang="tr-TR" sz="1800" dirty="0">
                <a:latin typeface="Calibri" panose="020F0502020204030204" pitchFamily="34" charset="0"/>
                <a:ea typeface="Times New Roman" panose="02020603050405020304" pitchFamily="18" charset="0"/>
              </a:rPr>
              <a:t> is 38 </a:t>
            </a:r>
            <a:r>
              <a:rPr lang="tr-TR" sz="1800" dirty="0" err="1">
                <a:latin typeface="Calibri" panose="020F0502020204030204" pitchFamily="34" charset="0"/>
                <a:ea typeface="Times New Roman" panose="02020603050405020304" pitchFamily="18" charset="0"/>
              </a:rPr>
              <a:t>hours</a:t>
            </a:r>
            <a:r>
              <a:rPr lang="tr-TR" sz="1800" dirty="0">
                <a:latin typeface="Calibri" panose="020F0502020204030204" pitchFamily="34" charset="0"/>
                <a:ea typeface="Times New Roman" panose="02020603050405020304" pitchFamily="18" charset="0"/>
              </a:rPr>
              <a:t>.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325930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EEFB853-4A71-44E0-8042-6B33919F084A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330" y="854010"/>
            <a:ext cx="10635574" cy="2436117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638E0DF-8FD6-4A8C-A3C2-4A227DD45C78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330" y="3823308"/>
            <a:ext cx="10635574" cy="2536229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0FDC17C-CFE5-4216-ABC8-718336E6C10F}"/>
              </a:ext>
            </a:extLst>
          </p:cNvPr>
          <p:cNvSpPr txBox="1"/>
          <p:nvPr/>
        </p:nvSpPr>
        <p:spPr>
          <a:xfrm>
            <a:off x="714330" y="498463"/>
            <a:ext cx="10288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Most</a:t>
            </a:r>
            <a:r>
              <a:rPr lang="tr-TR" dirty="0"/>
              <a:t> Done </a:t>
            </a:r>
            <a:r>
              <a:rPr lang="tr-TR" dirty="0" err="1"/>
              <a:t>Activities</a:t>
            </a:r>
            <a:r>
              <a:rPr lang="tr-TR" dirty="0"/>
              <a:t> </a:t>
            </a:r>
            <a:r>
              <a:rPr lang="tr-TR" dirty="0" err="1"/>
              <a:t>In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Departments</a:t>
            </a:r>
            <a:r>
              <a:rPr lang="tr-TR" dirty="0"/>
              <a:t> </a:t>
            </a:r>
            <a:r>
              <a:rPr lang="tr-TR" dirty="0" err="1"/>
              <a:t>With</a:t>
            </a:r>
            <a:r>
              <a:rPr lang="tr-TR" dirty="0"/>
              <a:t> </a:t>
            </a:r>
            <a:r>
              <a:rPr lang="tr-TR" dirty="0" err="1"/>
              <a:t>Few</a:t>
            </a:r>
            <a:r>
              <a:rPr lang="tr-TR" dirty="0"/>
              <a:t> </a:t>
            </a:r>
            <a:r>
              <a:rPr lang="tr-TR" dirty="0" err="1"/>
              <a:t>Patients</a:t>
            </a:r>
            <a:endParaRPr lang="tr-T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B6688E-F81A-47FA-B2E6-A18A8E1A5901}"/>
              </a:ext>
            </a:extLst>
          </p:cNvPr>
          <p:cNvSpPr txBox="1"/>
          <p:nvPr/>
        </p:nvSpPr>
        <p:spPr>
          <a:xfrm>
            <a:off x="714329" y="3414157"/>
            <a:ext cx="10288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Doctors</a:t>
            </a:r>
            <a:r>
              <a:rPr lang="tr-TR" dirty="0"/>
              <a:t> </a:t>
            </a:r>
            <a:r>
              <a:rPr lang="tr-TR" dirty="0" err="1"/>
              <a:t>Working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Most</a:t>
            </a:r>
            <a:r>
              <a:rPr lang="tr-TR" dirty="0"/>
              <a:t> </a:t>
            </a:r>
            <a:r>
              <a:rPr lang="tr-TR" dirty="0" err="1"/>
              <a:t>In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Departments</a:t>
            </a:r>
            <a:r>
              <a:rPr lang="tr-TR" dirty="0"/>
              <a:t> </a:t>
            </a:r>
            <a:r>
              <a:rPr lang="tr-TR" dirty="0" err="1"/>
              <a:t>With</a:t>
            </a:r>
            <a:r>
              <a:rPr lang="tr-TR" dirty="0"/>
              <a:t> </a:t>
            </a:r>
            <a:r>
              <a:rPr lang="tr-TR" dirty="0" err="1"/>
              <a:t>Few</a:t>
            </a:r>
            <a:r>
              <a:rPr lang="tr-TR" dirty="0"/>
              <a:t> </a:t>
            </a:r>
            <a:r>
              <a:rPr lang="tr-TR" dirty="0" err="1"/>
              <a:t>Patients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7716775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7B38393-C754-4F4C-AD63-2CB95D1A6F3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697" y="2149311"/>
            <a:ext cx="10900606" cy="239609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48C6E0A-022D-4FC8-A8E1-8E9B12F05094}"/>
              </a:ext>
            </a:extLst>
          </p:cNvPr>
          <p:cNvSpPr txBox="1"/>
          <p:nvPr/>
        </p:nvSpPr>
        <p:spPr>
          <a:xfrm>
            <a:off x="645697" y="789425"/>
            <a:ext cx="8154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err="1"/>
              <a:t>Polyclinics</a:t>
            </a:r>
            <a:r>
              <a:rPr lang="tr-TR" dirty="0"/>
              <a:t> </a:t>
            </a:r>
            <a:r>
              <a:rPr lang="tr-TR" dirty="0" err="1"/>
              <a:t>including</a:t>
            </a:r>
            <a:r>
              <a:rPr lang="tr-TR" dirty="0"/>
              <a:t> </a:t>
            </a:r>
            <a:r>
              <a:rPr lang="tr-TR" dirty="0" err="1"/>
              <a:t>departments</a:t>
            </a:r>
            <a:r>
              <a:rPr lang="tr-TR" dirty="0"/>
              <a:t> </a:t>
            </a:r>
            <a:r>
              <a:rPr lang="tr-TR" dirty="0" err="1"/>
              <a:t>which</a:t>
            </a:r>
            <a:r>
              <a:rPr lang="tr-TR" dirty="0"/>
              <a:t> has </a:t>
            </a:r>
            <a:r>
              <a:rPr lang="tr-TR" dirty="0" err="1"/>
              <a:t>low</a:t>
            </a:r>
            <a:r>
              <a:rPr lang="tr-TR" dirty="0"/>
              <a:t> </a:t>
            </a:r>
            <a:r>
              <a:rPr lang="tr-TR" dirty="0" err="1"/>
              <a:t>number</a:t>
            </a:r>
            <a:r>
              <a:rPr lang="tr-TR" dirty="0"/>
              <a:t> of </a:t>
            </a:r>
            <a:r>
              <a:rPr lang="tr-TR" dirty="0" err="1"/>
              <a:t>patients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3030491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59CF90E-06CE-4629-A9F4-12D17DD31311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4912" y="1376312"/>
            <a:ext cx="1385740" cy="4826052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BF8685B-2FFF-402E-B90D-4804530BAA1C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2635" y="1376312"/>
            <a:ext cx="5837398" cy="3401851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6B84CD8-40B4-4073-ADD2-3424FF372DAE}"/>
              </a:ext>
            </a:extLst>
          </p:cNvPr>
          <p:cNvSpPr txBox="1"/>
          <p:nvPr/>
        </p:nvSpPr>
        <p:spPr>
          <a:xfrm>
            <a:off x="1074656" y="575035"/>
            <a:ext cx="82013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4000" dirty="0" err="1"/>
              <a:t>Examining</a:t>
            </a:r>
            <a:r>
              <a:rPr lang="tr-TR" sz="4000" dirty="0"/>
              <a:t> </a:t>
            </a:r>
            <a:r>
              <a:rPr lang="tr-TR" sz="4000" dirty="0" err="1"/>
              <a:t>Patient</a:t>
            </a:r>
            <a:r>
              <a:rPr lang="tr-TR" sz="4000" dirty="0"/>
              <a:t> </a:t>
            </a:r>
            <a:r>
              <a:rPr lang="tr-TR" sz="4000" dirty="0" err="1"/>
              <a:t>Routes</a:t>
            </a:r>
            <a:endParaRPr lang="tr-TR" sz="4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A3F39B5-C623-4E87-86F5-CC8488072DFB}"/>
              </a:ext>
            </a:extLst>
          </p:cNvPr>
          <p:cNvSpPr txBox="1"/>
          <p:nvPr/>
        </p:nvSpPr>
        <p:spPr>
          <a:xfrm>
            <a:off x="4232635" y="4852701"/>
            <a:ext cx="583739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The</a:t>
            </a:r>
            <a:r>
              <a:rPr lang="tr-TR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tr-TR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most</a:t>
            </a:r>
            <a:r>
              <a:rPr lang="tr-TR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tr-TR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common</a:t>
            </a:r>
            <a:r>
              <a:rPr lang="tr-TR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tr-TR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route</a:t>
            </a:r>
            <a:r>
              <a:rPr lang="tr-TR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tr-TR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followed</a:t>
            </a:r>
            <a:r>
              <a:rPr lang="tr-TR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tr-TR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by</a:t>
            </a:r>
            <a:r>
              <a:rPr lang="tr-TR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tr-TR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the</a:t>
            </a:r>
            <a:r>
              <a:rPr lang="tr-TR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tr-TR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patients</a:t>
            </a:r>
            <a:r>
              <a:rPr lang="tr-TR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is </a:t>
            </a:r>
            <a:r>
              <a:rPr lang="tr-TR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the</a:t>
            </a:r>
            <a:r>
              <a:rPr lang="tr-TR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tr-TR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route</a:t>
            </a:r>
            <a:r>
              <a:rPr lang="tr-TR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tr-TR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we</a:t>
            </a:r>
            <a:r>
              <a:rPr lang="tr-TR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tr-TR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see</a:t>
            </a:r>
            <a:r>
              <a:rPr lang="tr-TR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tr-TR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above</a:t>
            </a:r>
            <a:r>
              <a:rPr lang="tr-TR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tr-TR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with</a:t>
            </a:r>
            <a:r>
              <a:rPr lang="tr-TR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a rate of 36%.</a:t>
            </a:r>
          </a:p>
          <a:p>
            <a:endParaRPr lang="tr-TR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r>
              <a:rPr lang="tr-TR" dirty="0" err="1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It</a:t>
            </a:r>
            <a:r>
              <a:rPr lang="tr-TR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tr-TR" dirty="0" err="1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consists</a:t>
            </a:r>
            <a:r>
              <a:rPr lang="tr-TR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of </a:t>
            </a:r>
            <a:r>
              <a:rPr lang="tr-TR" dirty="0" err="1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c</a:t>
            </a:r>
            <a:r>
              <a:rPr lang="tr-TR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heck</a:t>
            </a:r>
            <a:r>
              <a:rPr lang="tr-TR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-in, </a:t>
            </a:r>
            <a:r>
              <a:rPr lang="tr-TR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inprocess</a:t>
            </a:r>
            <a:r>
              <a:rPr lang="tr-TR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tr-TR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and</a:t>
            </a:r>
            <a:r>
              <a:rPr lang="tr-TR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tr-TR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complete</a:t>
            </a:r>
            <a:r>
              <a:rPr lang="tr-TR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tr-TR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procedures</a:t>
            </a:r>
            <a:r>
              <a:rPr lang="tr-TR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(</a:t>
            </a:r>
            <a:r>
              <a:rPr lang="tr-TR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operations</a:t>
            </a:r>
            <a:r>
              <a:rPr lang="tr-TR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).</a:t>
            </a:r>
            <a:endParaRPr lang="tr-TR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9523487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070790-D480-4D0C-B040-089D1372B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838986"/>
            <a:ext cx="10058400" cy="5113758"/>
          </a:xfrm>
        </p:spPr>
        <p:txBody>
          <a:bodyPr/>
          <a:lstStyle/>
          <a:p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second</a:t>
            </a:r>
            <a:r>
              <a:rPr lang="tr-TR" dirty="0"/>
              <a:t> </a:t>
            </a:r>
            <a:r>
              <a:rPr lang="tr-TR" dirty="0" err="1"/>
              <a:t>most</a:t>
            </a:r>
            <a:r>
              <a:rPr lang="tr-TR" dirty="0"/>
              <a:t> </a:t>
            </a:r>
            <a:r>
              <a:rPr lang="tr-TR" dirty="0" err="1"/>
              <a:t>common</a:t>
            </a:r>
            <a:r>
              <a:rPr lang="tr-TR" dirty="0"/>
              <a:t> </a:t>
            </a:r>
            <a:r>
              <a:rPr lang="tr-TR" dirty="0" err="1"/>
              <a:t>route</a:t>
            </a:r>
            <a:r>
              <a:rPr lang="tr-TR" dirty="0"/>
              <a:t> is as </a:t>
            </a:r>
            <a:r>
              <a:rPr lang="tr-TR" dirty="0" err="1"/>
              <a:t>follows</a:t>
            </a:r>
            <a:r>
              <a:rPr lang="tr-TR" dirty="0"/>
              <a:t>.</a:t>
            </a:r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r>
              <a:rPr lang="tr-TR" dirty="0"/>
              <a:t>As </a:t>
            </a:r>
            <a:r>
              <a:rPr lang="tr-TR" dirty="0" err="1"/>
              <a:t>before</a:t>
            </a:r>
            <a:r>
              <a:rPr lang="tr-TR" dirty="0"/>
              <a:t>, it </a:t>
            </a:r>
            <a:r>
              <a:rPr lang="tr-TR" dirty="0" err="1"/>
              <a:t>consists</a:t>
            </a:r>
            <a:r>
              <a:rPr lang="tr-TR" dirty="0"/>
              <a:t> of </a:t>
            </a:r>
            <a:r>
              <a:rPr lang="tr-TR" dirty="0" err="1"/>
              <a:t>check</a:t>
            </a:r>
            <a:r>
              <a:rPr lang="tr-TR" dirty="0"/>
              <a:t>-in, </a:t>
            </a:r>
            <a:r>
              <a:rPr lang="tr-TR" dirty="0" err="1"/>
              <a:t>inprocess</a:t>
            </a:r>
            <a:r>
              <a:rPr lang="tr-TR" dirty="0"/>
              <a:t> </a:t>
            </a:r>
            <a:r>
              <a:rPr lang="tr-TR" dirty="0" err="1"/>
              <a:t>and</a:t>
            </a:r>
            <a:r>
              <a:rPr lang="tr-TR" dirty="0"/>
              <a:t> </a:t>
            </a:r>
            <a:r>
              <a:rPr lang="tr-TR" dirty="0" err="1"/>
              <a:t>complete</a:t>
            </a:r>
            <a:r>
              <a:rPr lang="tr-TR" dirty="0"/>
              <a:t> </a:t>
            </a:r>
            <a:r>
              <a:rPr lang="tr-TR" dirty="0" err="1"/>
              <a:t>procedures</a:t>
            </a:r>
            <a:r>
              <a:rPr lang="tr-TR" dirty="0"/>
              <a:t>.</a:t>
            </a:r>
            <a:endParaRPr lang="tr-TR" sz="1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tr-T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DC62BF-A9EE-40EB-BD24-0B506C2ABE5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7507" y="1271965"/>
            <a:ext cx="4708591" cy="37619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830900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0120F84-A866-4D9F-8B1C-9120A013D6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52FEFEF-6AC0-46B6-AC09-11FC56196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0312" y="226665"/>
            <a:ext cx="11722608" cy="6382512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B69389-0C5E-437C-A896-342AEC8278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5512" y="444155"/>
            <a:ext cx="9792208" cy="1527078"/>
          </a:xfrm>
        </p:spPr>
        <p:txBody>
          <a:bodyPr>
            <a:normAutofit/>
          </a:bodyPr>
          <a:lstStyle/>
          <a:p>
            <a:r>
              <a:rPr lang="tr-TR" dirty="0"/>
              <a:t>Analysis </a:t>
            </a:r>
            <a:r>
              <a:rPr lang="tr-TR" dirty="0" err="1"/>
              <a:t>By</a:t>
            </a:r>
            <a:r>
              <a:rPr lang="tr-TR" dirty="0"/>
              <a:t> Age </a:t>
            </a:r>
            <a:r>
              <a:rPr lang="tr-TR" dirty="0" err="1"/>
              <a:t>Groups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A7EC27-3624-4920-B69A-D98BC23FDF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9896" y="2518318"/>
            <a:ext cx="9792208" cy="4113017"/>
          </a:xfrm>
        </p:spPr>
        <p:txBody>
          <a:bodyPr>
            <a:normAutofit/>
          </a:bodyPr>
          <a:lstStyle/>
          <a:p>
            <a:r>
              <a:rPr lang="tr-TR" sz="2400" dirty="0" err="1"/>
              <a:t>For</a:t>
            </a:r>
            <a:r>
              <a:rPr lang="tr-TR" sz="2400" dirty="0"/>
              <a:t> </a:t>
            </a:r>
            <a:r>
              <a:rPr lang="tr-TR" sz="2400" dirty="0" err="1"/>
              <a:t>examination</a:t>
            </a:r>
            <a:r>
              <a:rPr lang="tr-TR" sz="2400" dirty="0"/>
              <a:t>, </a:t>
            </a:r>
            <a:r>
              <a:rPr lang="tr-TR" sz="2400" dirty="0" err="1"/>
              <a:t>patients</a:t>
            </a:r>
            <a:r>
              <a:rPr lang="tr-TR" sz="2400" dirty="0"/>
              <a:t> </a:t>
            </a:r>
            <a:r>
              <a:rPr lang="tr-TR" sz="2400" dirty="0" err="1"/>
              <a:t>were</a:t>
            </a:r>
            <a:r>
              <a:rPr lang="tr-TR" sz="2400" dirty="0"/>
              <a:t> </a:t>
            </a:r>
            <a:r>
              <a:rPr lang="tr-TR" sz="2400" dirty="0" err="1"/>
              <a:t>divided</a:t>
            </a:r>
            <a:r>
              <a:rPr lang="tr-TR" sz="2400" dirty="0"/>
              <a:t> </a:t>
            </a:r>
            <a:r>
              <a:rPr lang="tr-TR" sz="2400" dirty="0" err="1"/>
              <a:t>into</a:t>
            </a:r>
            <a:r>
              <a:rPr lang="tr-TR" sz="2400" dirty="0"/>
              <a:t> </a:t>
            </a:r>
            <a:r>
              <a:rPr lang="tr-TR" sz="2400" dirty="0" err="1"/>
              <a:t>age</a:t>
            </a:r>
            <a:r>
              <a:rPr lang="tr-TR" sz="2400" dirty="0"/>
              <a:t> </a:t>
            </a:r>
            <a:r>
              <a:rPr lang="tr-TR" sz="2400" dirty="0" err="1"/>
              <a:t>groups</a:t>
            </a:r>
            <a:r>
              <a:rPr lang="tr-TR" sz="2400" dirty="0"/>
              <a:t> as </a:t>
            </a:r>
            <a:r>
              <a:rPr lang="tr-TR" sz="2400" dirty="0" err="1"/>
              <a:t>follows</a:t>
            </a:r>
            <a:r>
              <a:rPr lang="tr-TR" sz="2400" dirty="0"/>
              <a:t>:</a:t>
            </a:r>
          </a:p>
          <a:p>
            <a:pPr marL="0" indent="0" algn="ctr">
              <a:buNone/>
            </a:pPr>
            <a:endParaRPr lang="tr-TR" sz="2400" dirty="0"/>
          </a:p>
          <a:p>
            <a:pPr marL="0" indent="0" algn="ctr">
              <a:buNone/>
            </a:pPr>
            <a:r>
              <a:rPr lang="tr-TR" sz="2400" dirty="0"/>
              <a:t>0-3  /  3-6  /  6-9  /  9-12  /  12-15  /  </a:t>
            </a:r>
            <a:r>
              <a:rPr lang="tr-TR" sz="2400" dirty="0" err="1"/>
              <a:t>Over</a:t>
            </a:r>
            <a:r>
              <a:rPr lang="tr-TR" sz="2400" dirty="0"/>
              <a:t> 15</a:t>
            </a:r>
          </a:p>
        </p:txBody>
      </p:sp>
    </p:spTree>
    <p:extLst>
      <p:ext uri="{BB962C8B-B14F-4D97-AF65-F5344CB8AC3E}">
        <p14:creationId xmlns:p14="http://schemas.microsoft.com/office/powerpoint/2010/main" val="11696925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0120F84-A866-4D9F-8B1C-9120A013D6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52FEFEF-6AC0-46B6-AC09-11FC56196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0312" y="226665"/>
            <a:ext cx="11722608" cy="6382512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0AEDED-9D08-41D4-8EF6-2BB340A7FC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5512" y="870132"/>
            <a:ext cx="9792208" cy="279938"/>
          </a:xfrm>
        </p:spPr>
        <p:txBody>
          <a:bodyPr>
            <a:normAutofit fontScale="90000"/>
          </a:bodyPr>
          <a:lstStyle/>
          <a:p>
            <a:r>
              <a:rPr lang="tr-TR" dirty="0" err="1"/>
              <a:t>Part</a:t>
            </a:r>
            <a:r>
              <a:rPr lang="tr-TR" dirty="0"/>
              <a:t>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42F365-A38F-43BF-B89A-07E5BC5A38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5512" y="1793537"/>
            <a:ext cx="9792208" cy="4693092"/>
          </a:xfrm>
        </p:spPr>
        <p:txBody>
          <a:bodyPr>
            <a:normAutofit/>
          </a:bodyPr>
          <a:lstStyle/>
          <a:p>
            <a:r>
              <a:rPr lang="tr-TR" dirty="0" err="1"/>
              <a:t>Process</a:t>
            </a:r>
            <a:r>
              <a:rPr lang="tr-TR" dirty="0"/>
              <a:t> </a:t>
            </a:r>
            <a:r>
              <a:rPr lang="tr-TR" dirty="0" err="1"/>
              <a:t>Maps</a:t>
            </a:r>
            <a:endParaRPr lang="tr-TR" dirty="0"/>
          </a:p>
          <a:p>
            <a:r>
              <a:rPr lang="tr-TR" dirty="0" err="1"/>
              <a:t>Process</a:t>
            </a:r>
            <a:r>
              <a:rPr lang="tr-TR" dirty="0"/>
              <a:t> </a:t>
            </a:r>
            <a:r>
              <a:rPr lang="tr-TR" dirty="0" err="1"/>
              <a:t>Map</a:t>
            </a:r>
            <a:r>
              <a:rPr lang="tr-TR" dirty="0"/>
              <a:t> </a:t>
            </a:r>
            <a:r>
              <a:rPr lang="tr-TR" dirty="0" err="1"/>
              <a:t>Animation</a:t>
            </a:r>
            <a:endParaRPr lang="tr-TR" dirty="0"/>
          </a:p>
          <a:p>
            <a:r>
              <a:rPr lang="tr-TR" dirty="0" err="1"/>
              <a:t>Examining</a:t>
            </a:r>
            <a:r>
              <a:rPr lang="tr-TR" dirty="0"/>
              <a:t> </a:t>
            </a:r>
            <a:r>
              <a:rPr lang="tr-TR" dirty="0" err="1"/>
              <a:t>Process</a:t>
            </a:r>
            <a:r>
              <a:rPr lang="tr-TR" dirty="0"/>
              <a:t> Data</a:t>
            </a:r>
            <a:endParaRPr lang="tr-TR" dirty="0">
              <a:solidFill>
                <a:schemeClr val="tx1"/>
              </a:solidFill>
            </a:endParaRPr>
          </a:p>
          <a:p>
            <a:r>
              <a:rPr lang="tr-TR" dirty="0" err="1"/>
              <a:t>Process</a:t>
            </a:r>
            <a:r>
              <a:rPr lang="tr-TR" dirty="0"/>
              <a:t> </a:t>
            </a:r>
            <a:r>
              <a:rPr lang="tr-TR" dirty="0" err="1"/>
              <a:t>Filtering</a:t>
            </a:r>
            <a:endParaRPr lang="tr-TR" dirty="0"/>
          </a:p>
          <a:p>
            <a:r>
              <a:rPr lang="tr-TR" dirty="0" err="1"/>
              <a:t>Examining</a:t>
            </a:r>
            <a:r>
              <a:rPr lang="tr-TR" dirty="0"/>
              <a:t> </a:t>
            </a:r>
            <a:r>
              <a:rPr lang="tr-TR" dirty="0" err="1"/>
              <a:t>Patient</a:t>
            </a:r>
            <a:r>
              <a:rPr lang="tr-TR" dirty="0"/>
              <a:t> </a:t>
            </a:r>
            <a:r>
              <a:rPr lang="tr-TR" dirty="0" err="1"/>
              <a:t>Routes</a:t>
            </a:r>
            <a:endParaRPr lang="tr-TR" dirty="0"/>
          </a:p>
          <a:p>
            <a:r>
              <a:rPr lang="tr-TR" dirty="0"/>
              <a:t>Analysis </a:t>
            </a:r>
            <a:r>
              <a:rPr lang="tr-TR" dirty="0" err="1"/>
              <a:t>By</a:t>
            </a:r>
            <a:r>
              <a:rPr lang="tr-TR" dirty="0"/>
              <a:t> Age </a:t>
            </a:r>
            <a:r>
              <a:rPr lang="tr-TR" dirty="0" err="1"/>
              <a:t>Groups</a:t>
            </a:r>
            <a:endParaRPr lang="tr-TR" dirty="0"/>
          </a:p>
          <a:p>
            <a:r>
              <a:rPr lang="tr-TR" dirty="0" err="1"/>
              <a:t>Examining</a:t>
            </a:r>
            <a:r>
              <a:rPr lang="tr-TR" dirty="0"/>
              <a:t> Of Time </a:t>
            </a:r>
            <a:r>
              <a:rPr lang="tr-TR" dirty="0" err="1"/>
              <a:t>Consuming</a:t>
            </a:r>
            <a:r>
              <a:rPr lang="tr-TR" dirty="0"/>
              <a:t> </a:t>
            </a:r>
            <a:r>
              <a:rPr lang="tr-TR" dirty="0" err="1"/>
              <a:t>Processes</a:t>
            </a:r>
            <a:endParaRPr lang="tr-TR" dirty="0"/>
          </a:p>
          <a:p>
            <a:r>
              <a:rPr lang="tr-TR" dirty="0" err="1"/>
              <a:t>Examining</a:t>
            </a:r>
            <a:r>
              <a:rPr lang="tr-TR" dirty="0"/>
              <a:t> 3 </a:t>
            </a:r>
            <a:r>
              <a:rPr lang="tr-TR" dirty="0" err="1"/>
              <a:t>Most</a:t>
            </a:r>
            <a:r>
              <a:rPr lang="tr-TR" dirty="0"/>
              <a:t> </a:t>
            </a:r>
            <a:r>
              <a:rPr lang="tr-TR" dirty="0" err="1"/>
              <a:t>Used</a:t>
            </a:r>
            <a:r>
              <a:rPr lang="tr-TR" dirty="0"/>
              <a:t> </a:t>
            </a:r>
            <a:r>
              <a:rPr lang="tr-TR" dirty="0" err="1"/>
              <a:t>Routes</a:t>
            </a:r>
            <a:endParaRPr lang="tr-TR" dirty="0"/>
          </a:p>
          <a:p>
            <a:r>
              <a:rPr lang="tr-TR" dirty="0" err="1"/>
              <a:t>Examining</a:t>
            </a:r>
            <a:r>
              <a:rPr lang="tr-TR" dirty="0"/>
              <a:t> </a:t>
            </a:r>
            <a:r>
              <a:rPr lang="tr-TR" dirty="0" err="1"/>
              <a:t>Two</a:t>
            </a:r>
            <a:r>
              <a:rPr lang="tr-TR" dirty="0"/>
              <a:t> </a:t>
            </a:r>
            <a:r>
              <a:rPr lang="tr-TR" dirty="0" err="1"/>
              <a:t>Activities</a:t>
            </a:r>
            <a:r>
              <a:rPr lang="tr-TR" dirty="0"/>
              <a:t> </a:t>
            </a:r>
            <a:r>
              <a:rPr lang="tr-TR" dirty="0" err="1"/>
              <a:t>With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Highest</a:t>
            </a:r>
            <a:r>
              <a:rPr lang="tr-TR" dirty="0"/>
              <a:t> </a:t>
            </a:r>
            <a:r>
              <a:rPr lang="tr-TR" dirty="0" err="1"/>
              <a:t>Frequency</a:t>
            </a:r>
            <a:r>
              <a:rPr lang="tr-TR" dirty="0"/>
              <a:t> </a:t>
            </a:r>
            <a:r>
              <a:rPr lang="tr-TR" dirty="0" err="1"/>
              <a:t>In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Process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5904333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3BD7596-949E-4034-996B-B52838DE7BC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231" y="978088"/>
            <a:ext cx="6652970" cy="1518927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8728A17-DAE6-4435-8B5C-9992C78155DD}"/>
              </a:ext>
            </a:extLst>
          </p:cNvPr>
          <p:cNvSpPr txBox="1">
            <a:spLocks/>
          </p:cNvSpPr>
          <p:nvPr/>
        </p:nvSpPr>
        <p:spPr>
          <a:xfrm>
            <a:off x="855785" y="522618"/>
            <a:ext cx="3381983" cy="3646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dirty="0"/>
              <a:t>Activity Distribution</a:t>
            </a:r>
          </a:p>
        </p:txBody>
      </p:sp>
      <p:sp>
        <p:nvSpPr>
          <p:cNvPr id="8" name="Metin kutusu 7">
            <a:extLst>
              <a:ext uri="{FF2B5EF4-FFF2-40B4-BE49-F238E27FC236}">
                <a16:creationId xmlns:a16="http://schemas.microsoft.com/office/drawing/2014/main" id="{79204D50-0D87-4C6B-A2D6-8FEDBC79547F}"/>
              </a:ext>
            </a:extLst>
          </p:cNvPr>
          <p:cNvSpPr txBox="1"/>
          <p:nvPr/>
        </p:nvSpPr>
        <p:spPr>
          <a:xfrm>
            <a:off x="1066800" y="764132"/>
            <a:ext cx="11488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000" dirty="0"/>
              <a:t>0-3</a:t>
            </a:r>
            <a:endParaRPr lang="en-US" sz="1000" dirty="0"/>
          </a:p>
        </p:txBody>
      </p:sp>
      <p:sp>
        <p:nvSpPr>
          <p:cNvPr id="9" name="Metin kutusu 8">
            <a:extLst>
              <a:ext uri="{FF2B5EF4-FFF2-40B4-BE49-F238E27FC236}">
                <a16:creationId xmlns:a16="http://schemas.microsoft.com/office/drawing/2014/main" id="{B6CD779F-5C39-4E84-89AE-47219F8F2B0F}"/>
              </a:ext>
            </a:extLst>
          </p:cNvPr>
          <p:cNvSpPr txBox="1"/>
          <p:nvPr/>
        </p:nvSpPr>
        <p:spPr>
          <a:xfrm>
            <a:off x="1022775" y="2535087"/>
            <a:ext cx="11488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000" dirty="0"/>
              <a:t>3-6</a:t>
            </a:r>
            <a:endParaRPr lang="en-US" sz="1000" dirty="0"/>
          </a:p>
        </p:txBody>
      </p:sp>
      <p:pic>
        <p:nvPicPr>
          <p:cNvPr id="11" name="Picture 3">
            <a:extLst>
              <a:ext uri="{FF2B5EF4-FFF2-40B4-BE49-F238E27FC236}">
                <a16:creationId xmlns:a16="http://schemas.microsoft.com/office/drawing/2014/main" id="{4CE61BD5-1C10-4EB8-A233-582B23EF4363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22776" y="2879092"/>
            <a:ext cx="6673425" cy="1481894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Metin kutusu 11">
            <a:extLst>
              <a:ext uri="{FF2B5EF4-FFF2-40B4-BE49-F238E27FC236}">
                <a16:creationId xmlns:a16="http://schemas.microsoft.com/office/drawing/2014/main" id="{0B952BD5-5671-4EDA-9B9F-B55804597F60}"/>
              </a:ext>
            </a:extLst>
          </p:cNvPr>
          <p:cNvSpPr txBox="1"/>
          <p:nvPr/>
        </p:nvSpPr>
        <p:spPr>
          <a:xfrm>
            <a:off x="1022775" y="4411587"/>
            <a:ext cx="11488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000" dirty="0"/>
              <a:t>6-9</a:t>
            </a:r>
            <a:endParaRPr lang="en-US" sz="1000" dirty="0"/>
          </a:p>
        </p:txBody>
      </p:sp>
      <p:pic>
        <p:nvPicPr>
          <p:cNvPr id="13" name="Picture 3">
            <a:extLst>
              <a:ext uri="{FF2B5EF4-FFF2-40B4-BE49-F238E27FC236}">
                <a16:creationId xmlns:a16="http://schemas.microsoft.com/office/drawing/2014/main" id="{85674B78-78EF-4B7F-8169-3C0C17AF69B5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22775" y="4657808"/>
            <a:ext cx="6673425" cy="174885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C1C18FF-61FF-47B1-9613-CE50B2E7AB01}"/>
              </a:ext>
            </a:extLst>
          </p:cNvPr>
          <p:cNvSpPr txBox="1"/>
          <p:nvPr/>
        </p:nvSpPr>
        <p:spPr>
          <a:xfrm>
            <a:off x="7983961" y="1859339"/>
            <a:ext cx="360932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err="1"/>
              <a:t>Vaccination</a:t>
            </a:r>
            <a:r>
              <a:rPr lang="tr-TR" dirty="0"/>
              <a:t> </a:t>
            </a:r>
            <a:r>
              <a:rPr lang="tr-TR" dirty="0" err="1"/>
              <a:t>examination</a:t>
            </a:r>
            <a:r>
              <a:rPr lang="tr-TR" dirty="0"/>
              <a:t> </a:t>
            </a:r>
            <a:r>
              <a:rPr lang="tr-TR" dirty="0" err="1"/>
              <a:t>frequency</a:t>
            </a:r>
            <a:r>
              <a:rPr lang="tr-TR" dirty="0"/>
              <a:t> in </a:t>
            </a:r>
            <a:r>
              <a:rPr lang="tr-TR" dirty="0" err="1"/>
              <a:t>the</a:t>
            </a:r>
            <a:r>
              <a:rPr lang="tr-TR" dirty="0"/>
              <a:t> 0-3 </a:t>
            </a:r>
            <a:r>
              <a:rPr lang="tr-TR" dirty="0" err="1"/>
              <a:t>age</a:t>
            </a:r>
            <a:r>
              <a:rPr lang="tr-TR" dirty="0"/>
              <a:t> </a:t>
            </a:r>
            <a:r>
              <a:rPr lang="tr-TR" dirty="0" err="1"/>
              <a:t>group</a:t>
            </a:r>
            <a:r>
              <a:rPr lang="tr-TR" dirty="0"/>
              <a:t> is </a:t>
            </a:r>
            <a:r>
              <a:rPr lang="tr-TR" dirty="0" err="1"/>
              <a:t>higher</a:t>
            </a:r>
            <a:r>
              <a:rPr lang="tr-TR" dirty="0"/>
              <a:t> </a:t>
            </a:r>
            <a:r>
              <a:rPr lang="tr-TR" dirty="0" err="1"/>
              <a:t>than</a:t>
            </a:r>
            <a:r>
              <a:rPr lang="tr-TR" dirty="0"/>
              <a:t> in </a:t>
            </a:r>
            <a:r>
              <a:rPr lang="tr-TR" dirty="0" err="1"/>
              <a:t>other</a:t>
            </a:r>
            <a:r>
              <a:rPr lang="tr-TR" dirty="0"/>
              <a:t> </a:t>
            </a:r>
            <a:r>
              <a:rPr lang="tr-TR" dirty="0" err="1"/>
              <a:t>groups</a:t>
            </a:r>
            <a:r>
              <a:rPr lang="tr-TR" dirty="0"/>
              <a:t>. </a:t>
            </a:r>
            <a:r>
              <a:rPr lang="tr-TR" dirty="0" err="1"/>
              <a:t>This</a:t>
            </a:r>
            <a:r>
              <a:rPr lang="tr-TR" dirty="0"/>
              <a:t> </a:t>
            </a:r>
            <a:r>
              <a:rPr lang="tr-TR" dirty="0" err="1"/>
              <a:t>frequency</a:t>
            </a:r>
            <a:r>
              <a:rPr lang="tr-TR" dirty="0"/>
              <a:t> </a:t>
            </a:r>
            <a:r>
              <a:rPr lang="tr-TR" dirty="0" err="1"/>
              <a:t>decreases</a:t>
            </a:r>
            <a:r>
              <a:rPr lang="tr-TR" dirty="0"/>
              <a:t> </a:t>
            </a:r>
            <a:r>
              <a:rPr lang="tr-TR" dirty="0" err="1"/>
              <a:t>with</a:t>
            </a:r>
            <a:r>
              <a:rPr lang="tr-TR" dirty="0"/>
              <a:t> </a:t>
            </a:r>
            <a:r>
              <a:rPr lang="tr-TR" dirty="0" err="1"/>
              <a:t>increasing</a:t>
            </a:r>
            <a:r>
              <a:rPr lang="tr-TR" dirty="0"/>
              <a:t> age.</a:t>
            </a:r>
          </a:p>
          <a:p>
            <a:endParaRPr lang="tr-T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/>
              <a:t>As </a:t>
            </a:r>
            <a:r>
              <a:rPr lang="tr-TR" dirty="0" err="1"/>
              <a:t>age</a:t>
            </a:r>
            <a:r>
              <a:rPr lang="tr-TR" dirty="0"/>
              <a:t> </a:t>
            </a:r>
            <a:r>
              <a:rPr lang="tr-TR" dirty="0" err="1"/>
              <a:t>increases</a:t>
            </a:r>
            <a:r>
              <a:rPr lang="tr-TR" dirty="0"/>
              <a:t>, </a:t>
            </a:r>
            <a:r>
              <a:rPr lang="tr-TR" dirty="0" err="1"/>
              <a:t>the</a:t>
            </a:r>
            <a:r>
              <a:rPr lang="tr-TR" dirty="0"/>
              <a:t> rate of </a:t>
            </a:r>
            <a:r>
              <a:rPr lang="tr-TR" dirty="0" err="1"/>
              <a:t>Otorhinolaryngology</a:t>
            </a:r>
            <a:r>
              <a:rPr lang="tr-TR" dirty="0"/>
              <a:t> normal </a:t>
            </a:r>
            <a:r>
              <a:rPr lang="tr-TR" dirty="0" err="1"/>
              <a:t>examinations</a:t>
            </a:r>
            <a:r>
              <a:rPr lang="tr-TR" dirty="0"/>
              <a:t> </a:t>
            </a:r>
            <a:r>
              <a:rPr lang="tr-TR" dirty="0" err="1"/>
              <a:t>and</a:t>
            </a:r>
            <a:r>
              <a:rPr lang="tr-TR" dirty="0"/>
              <a:t> </a:t>
            </a:r>
            <a:r>
              <a:rPr lang="tr-TR" dirty="0" err="1"/>
              <a:t>eye</a:t>
            </a:r>
            <a:r>
              <a:rPr lang="tr-TR" dirty="0"/>
              <a:t> normal </a:t>
            </a:r>
            <a:r>
              <a:rPr lang="tr-TR" dirty="0" err="1"/>
              <a:t>examinations</a:t>
            </a:r>
            <a:r>
              <a:rPr lang="tr-TR" dirty="0"/>
              <a:t> </a:t>
            </a:r>
            <a:r>
              <a:rPr lang="tr-TR" dirty="0" err="1"/>
              <a:t>increases</a:t>
            </a:r>
            <a:r>
              <a:rPr lang="tr-TR" dirty="0"/>
              <a:t> </a:t>
            </a:r>
            <a:r>
              <a:rPr lang="tr-TR" dirty="0" err="1"/>
              <a:t>compared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other</a:t>
            </a:r>
            <a:r>
              <a:rPr lang="tr-TR" dirty="0"/>
              <a:t> </a:t>
            </a:r>
            <a:r>
              <a:rPr lang="tr-TR" dirty="0" err="1"/>
              <a:t>activities</a:t>
            </a:r>
            <a:r>
              <a:rPr lang="tr-T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041778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3BD7596-949E-4034-996B-B52838DE7BC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09264" y="978088"/>
            <a:ext cx="6500446" cy="1518927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8728A17-DAE6-4435-8B5C-9992C78155DD}"/>
              </a:ext>
            </a:extLst>
          </p:cNvPr>
          <p:cNvSpPr txBox="1">
            <a:spLocks/>
          </p:cNvSpPr>
          <p:nvPr/>
        </p:nvSpPr>
        <p:spPr>
          <a:xfrm>
            <a:off x="855785" y="522618"/>
            <a:ext cx="3381983" cy="3646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dirty="0"/>
              <a:t>Activity Distribution</a:t>
            </a:r>
          </a:p>
        </p:txBody>
      </p:sp>
      <p:sp>
        <p:nvSpPr>
          <p:cNvPr id="8" name="Metin kutusu 7">
            <a:extLst>
              <a:ext uri="{FF2B5EF4-FFF2-40B4-BE49-F238E27FC236}">
                <a16:creationId xmlns:a16="http://schemas.microsoft.com/office/drawing/2014/main" id="{79204D50-0D87-4C6B-A2D6-8FEDBC79547F}"/>
              </a:ext>
            </a:extLst>
          </p:cNvPr>
          <p:cNvSpPr txBox="1"/>
          <p:nvPr/>
        </p:nvSpPr>
        <p:spPr>
          <a:xfrm>
            <a:off x="1066800" y="764132"/>
            <a:ext cx="11488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000" dirty="0"/>
              <a:t>9-12</a:t>
            </a:r>
            <a:endParaRPr lang="en-US" sz="1000" dirty="0"/>
          </a:p>
        </p:txBody>
      </p:sp>
      <p:sp>
        <p:nvSpPr>
          <p:cNvPr id="9" name="Metin kutusu 8">
            <a:extLst>
              <a:ext uri="{FF2B5EF4-FFF2-40B4-BE49-F238E27FC236}">
                <a16:creationId xmlns:a16="http://schemas.microsoft.com/office/drawing/2014/main" id="{B6CD779F-5C39-4E84-89AE-47219F8F2B0F}"/>
              </a:ext>
            </a:extLst>
          </p:cNvPr>
          <p:cNvSpPr txBox="1"/>
          <p:nvPr/>
        </p:nvSpPr>
        <p:spPr>
          <a:xfrm>
            <a:off x="1022775" y="2535087"/>
            <a:ext cx="11488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000" dirty="0"/>
              <a:t>12-15 </a:t>
            </a:r>
            <a:endParaRPr lang="en-US" sz="1000" dirty="0"/>
          </a:p>
        </p:txBody>
      </p:sp>
      <p:pic>
        <p:nvPicPr>
          <p:cNvPr id="11" name="Picture 3">
            <a:extLst>
              <a:ext uri="{FF2B5EF4-FFF2-40B4-BE49-F238E27FC236}">
                <a16:creationId xmlns:a16="http://schemas.microsoft.com/office/drawing/2014/main" id="{4CE61BD5-1C10-4EB8-A233-582B23EF4363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686"/>
          <a:stretch/>
        </p:blipFill>
        <p:spPr bwMode="auto">
          <a:xfrm>
            <a:off x="1109264" y="2737705"/>
            <a:ext cx="6500446" cy="1673882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Metin kutusu 11">
            <a:extLst>
              <a:ext uri="{FF2B5EF4-FFF2-40B4-BE49-F238E27FC236}">
                <a16:creationId xmlns:a16="http://schemas.microsoft.com/office/drawing/2014/main" id="{0B952BD5-5671-4EDA-9B9F-B55804597F60}"/>
              </a:ext>
            </a:extLst>
          </p:cNvPr>
          <p:cNvSpPr txBox="1"/>
          <p:nvPr/>
        </p:nvSpPr>
        <p:spPr>
          <a:xfrm>
            <a:off x="1022775" y="4411587"/>
            <a:ext cx="11488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000" dirty="0" err="1"/>
              <a:t>Over</a:t>
            </a:r>
            <a:r>
              <a:rPr lang="tr-TR" sz="1000" dirty="0"/>
              <a:t> 15</a:t>
            </a:r>
            <a:endParaRPr lang="en-US" sz="1000" dirty="0"/>
          </a:p>
        </p:txBody>
      </p:sp>
      <p:pic>
        <p:nvPicPr>
          <p:cNvPr id="13" name="Picture 3">
            <a:extLst>
              <a:ext uri="{FF2B5EF4-FFF2-40B4-BE49-F238E27FC236}">
                <a16:creationId xmlns:a16="http://schemas.microsoft.com/office/drawing/2014/main" id="{85674B78-78EF-4B7F-8169-3C0C17AF69B5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120"/>
          <a:stretch/>
        </p:blipFill>
        <p:spPr bwMode="auto">
          <a:xfrm>
            <a:off x="1109264" y="4657807"/>
            <a:ext cx="6500446" cy="163027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191314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82E2A95-1A08-4118-83C6-B1CA5648E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FFEFC7E-85EE-4AC9-A351-FBEB13A1D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5534" y="237744"/>
            <a:ext cx="2926080" cy="6382512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2511BB-FC4C-45F3-94EB-661D6806C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9100" y="413053"/>
            <a:ext cx="2616201" cy="6064596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05D971-D3F7-413F-A996-B79B7A5A1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20" y="612002"/>
            <a:ext cx="2312480" cy="1499738"/>
          </a:xfrm>
        </p:spPr>
        <p:txBody>
          <a:bodyPr anchor="b">
            <a:normAutofit fontScale="90000"/>
          </a:bodyPr>
          <a:lstStyle/>
          <a:p>
            <a:r>
              <a:rPr lang="tr-TR" sz="2800" dirty="0" err="1"/>
              <a:t>Examining</a:t>
            </a:r>
            <a:r>
              <a:rPr lang="tr-TR" sz="2800" dirty="0"/>
              <a:t> of </a:t>
            </a:r>
            <a:r>
              <a:rPr lang="tr-TR" sz="2800" dirty="0" err="1"/>
              <a:t>processes</a:t>
            </a:r>
            <a:r>
              <a:rPr lang="tr-TR" sz="2800" dirty="0"/>
              <a:t> </a:t>
            </a:r>
            <a:r>
              <a:rPr lang="tr-TR" sz="2800" dirty="0" err="1"/>
              <a:t>that</a:t>
            </a:r>
            <a:r>
              <a:rPr lang="tr-TR" sz="2800" dirty="0"/>
              <a:t> </a:t>
            </a:r>
            <a:r>
              <a:rPr lang="tr-TR" sz="2800" dirty="0" err="1"/>
              <a:t>take</a:t>
            </a:r>
            <a:r>
              <a:rPr lang="tr-TR" sz="2800" dirty="0"/>
              <a:t> </a:t>
            </a:r>
            <a:r>
              <a:rPr lang="tr-TR" sz="2800" dirty="0" err="1"/>
              <a:t>long</a:t>
            </a:r>
            <a:r>
              <a:rPr lang="tr-TR" sz="2800" dirty="0"/>
              <a:t>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504689-227E-487D-BE08-BB97E7CE32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720" y="3103123"/>
            <a:ext cx="2312479" cy="2900887"/>
          </a:xfrm>
        </p:spPr>
        <p:txBody>
          <a:bodyPr>
            <a:normAutofit/>
          </a:bodyPr>
          <a:lstStyle/>
          <a:p>
            <a:r>
              <a:rPr lang="tr-TR" sz="20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31% of </a:t>
            </a:r>
            <a:r>
              <a:rPr lang="tr-TR" sz="200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patients</a:t>
            </a:r>
            <a:r>
              <a:rPr lang="tr-TR" sz="20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tr-TR" sz="200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spend</a:t>
            </a:r>
            <a:r>
              <a:rPr lang="tr-TR" sz="20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tr-TR" sz="200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more</a:t>
            </a:r>
            <a:r>
              <a:rPr lang="tr-TR" sz="20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tr-TR" sz="200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than</a:t>
            </a:r>
            <a:r>
              <a:rPr lang="tr-TR" sz="20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9 </a:t>
            </a:r>
            <a:r>
              <a:rPr lang="tr-TR" sz="200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hours</a:t>
            </a:r>
            <a:r>
              <a:rPr lang="tr-TR" sz="20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in </a:t>
            </a:r>
            <a:r>
              <a:rPr lang="tr-TR" sz="200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the</a:t>
            </a:r>
            <a:r>
              <a:rPr lang="tr-TR" sz="20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tr-TR" sz="200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process</a:t>
            </a:r>
            <a:r>
              <a:rPr lang="tr-TR" sz="20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.</a:t>
            </a:r>
            <a:endParaRPr lang="tr-TR" sz="200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8DC0EC7-60EA-4BD3-BC04-D547DE1B2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69764" y="413053"/>
            <a:ext cx="8212114" cy="6064596"/>
          </a:xfrm>
          <a:prstGeom prst="rect">
            <a:avLst/>
          </a:prstGeom>
          <a:noFill/>
          <a:ln w="6350" cap="sq" cmpd="sng" algn="ctr">
            <a:solidFill>
              <a:srgbClr val="404040"/>
            </a:solidFill>
            <a:prstDash val="solid"/>
            <a:miter lim="800000"/>
          </a:ln>
          <a:effectLst/>
        </p:spPr>
      </p:sp>
      <p:pic>
        <p:nvPicPr>
          <p:cNvPr id="4" name="Content Placeholder 7">
            <a:extLst>
              <a:ext uri="{FF2B5EF4-FFF2-40B4-BE49-F238E27FC236}">
                <a16:creationId xmlns:a16="http://schemas.microsoft.com/office/drawing/2014/main" id="{B2F8CFEB-69C0-490E-8F60-E5DA1C3E04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7225" y="1361871"/>
            <a:ext cx="8123783" cy="4163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1967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8632963-757B-40C2-BB84-FC6107A54D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866" y="0"/>
            <a:ext cx="12193866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853AE55-7E35-44B0-89F1-3F52B262AF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39709" y="253548"/>
            <a:ext cx="5612193" cy="6361598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BC4BE4D-4B50-4F51-9F85-4B5D60B02D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87542" y="407588"/>
            <a:ext cx="5299768" cy="6022878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46DE6A-5782-4DA6-8167-A9DE96C5FA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0022" y="460436"/>
            <a:ext cx="4729778" cy="1176279"/>
          </a:xfrm>
        </p:spPr>
        <p:txBody>
          <a:bodyPr>
            <a:normAutofit fontScale="90000"/>
          </a:bodyPr>
          <a:lstStyle/>
          <a:p>
            <a:r>
              <a:rPr lang="tr-TR" sz="2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20% of </a:t>
            </a:r>
            <a:r>
              <a:rPr lang="tr-TR" sz="24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these</a:t>
            </a:r>
            <a:r>
              <a:rPr lang="tr-TR" sz="2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tr-TR" sz="24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patients</a:t>
            </a:r>
            <a:r>
              <a:rPr lang="tr-TR" sz="2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(</a:t>
            </a:r>
            <a:r>
              <a:rPr lang="tr-TR" sz="24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patients</a:t>
            </a:r>
            <a:r>
              <a:rPr lang="tr-TR" sz="2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tr-TR" sz="24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who</a:t>
            </a:r>
            <a:r>
              <a:rPr lang="tr-TR" sz="2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tr-TR" sz="24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spend</a:t>
            </a:r>
            <a:r>
              <a:rPr lang="tr-TR" sz="2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tr-TR" sz="24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more</a:t>
            </a:r>
            <a:r>
              <a:rPr lang="tr-TR" sz="2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tr-TR" sz="24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than</a:t>
            </a:r>
            <a:r>
              <a:rPr lang="tr-TR" sz="2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9 </a:t>
            </a:r>
            <a:r>
              <a:rPr lang="tr-TR" sz="24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hours</a:t>
            </a:r>
            <a:r>
              <a:rPr lang="tr-TR" sz="2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in </a:t>
            </a:r>
            <a:r>
              <a:rPr lang="tr-TR" sz="24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the</a:t>
            </a:r>
            <a:r>
              <a:rPr lang="tr-TR" sz="2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tr-TR" sz="24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process</a:t>
            </a:r>
            <a:r>
              <a:rPr lang="tr-TR" sz="2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) </a:t>
            </a:r>
            <a:r>
              <a:rPr lang="tr-TR" sz="24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follow</a:t>
            </a:r>
            <a:r>
              <a:rPr lang="tr-TR" sz="2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tr-TR" sz="24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the</a:t>
            </a:r>
            <a:r>
              <a:rPr lang="tr-TR" sz="2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tr-TR" sz="24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route</a:t>
            </a:r>
            <a:r>
              <a:rPr lang="tr-TR" sz="2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tr-TR" sz="24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you</a:t>
            </a:r>
            <a:r>
              <a:rPr lang="tr-TR" sz="2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can </a:t>
            </a:r>
            <a:r>
              <a:rPr lang="tr-TR" sz="24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see</a:t>
            </a:r>
            <a:r>
              <a:rPr lang="tr-TR" sz="2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on </a:t>
            </a:r>
            <a:r>
              <a:rPr lang="tr-TR" sz="24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the</a:t>
            </a:r>
            <a:r>
              <a:rPr lang="tr-TR" sz="2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tr-TR" sz="24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right</a:t>
            </a:r>
            <a:r>
              <a:rPr lang="tr-TR" sz="2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(</a:t>
            </a:r>
            <a:r>
              <a:rPr lang="tr-TR" sz="24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Variant</a:t>
            </a:r>
            <a:r>
              <a:rPr lang="tr-TR" sz="2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1) </a:t>
            </a:r>
            <a:endParaRPr lang="tr-TR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C73F4F-3700-46E1-BADD-355D532E45A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47399" y="623521"/>
            <a:ext cx="4322811" cy="5664778"/>
          </a:xfrm>
          <a:prstGeom prst="rect">
            <a:avLst/>
          </a:prstGeom>
          <a:noFill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2BE6108-21E6-4AC4-8DD0-BEF3A35C55F9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34059" y="1831074"/>
            <a:ext cx="2049756" cy="2591601"/>
          </a:xfrm>
          <a:prstGeom prst="rect">
            <a:avLst/>
          </a:prstGeom>
          <a:noFill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81DD79-3245-407C-B066-8E49572B2B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7648" y="4691915"/>
            <a:ext cx="4602152" cy="1463315"/>
          </a:xfrm>
        </p:spPr>
        <p:txBody>
          <a:bodyPr>
            <a:normAutofit/>
          </a:bodyPr>
          <a:lstStyle/>
          <a:p>
            <a:r>
              <a:rPr lang="tr-TR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The</a:t>
            </a:r>
            <a:r>
              <a:rPr lang="tr-TR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tr-TR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reason</a:t>
            </a:r>
            <a:r>
              <a:rPr lang="tr-TR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tr-TR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for</a:t>
            </a:r>
            <a:r>
              <a:rPr lang="tr-TR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20% of </a:t>
            </a:r>
            <a:r>
              <a:rPr lang="tr-TR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the</a:t>
            </a:r>
            <a:r>
              <a:rPr lang="tr-TR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tr-TR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cases</a:t>
            </a:r>
            <a:r>
              <a:rPr lang="tr-TR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of </a:t>
            </a:r>
            <a:r>
              <a:rPr lang="tr-TR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staying</a:t>
            </a:r>
            <a:r>
              <a:rPr lang="tr-TR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in </a:t>
            </a:r>
            <a:r>
              <a:rPr lang="tr-TR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the</a:t>
            </a:r>
            <a:r>
              <a:rPr lang="tr-TR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tr-TR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system</a:t>
            </a:r>
            <a:r>
              <a:rPr lang="tr-TR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tr-TR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for</a:t>
            </a:r>
            <a:r>
              <a:rPr lang="tr-TR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tr-TR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more</a:t>
            </a:r>
            <a:r>
              <a:rPr lang="tr-TR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tr-TR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than</a:t>
            </a:r>
            <a:r>
              <a:rPr lang="tr-TR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9 </a:t>
            </a:r>
            <a:r>
              <a:rPr lang="tr-TR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hours</a:t>
            </a:r>
            <a:r>
              <a:rPr lang="tr-TR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is </a:t>
            </a:r>
            <a:r>
              <a:rPr lang="tr-TR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that</a:t>
            </a:r>
            <a:r>
              <a:rPr lang="tr-TR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tr-TR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the</a:t>
            </a:r>
            <a:r>
              <a:rPr lang="tr-TR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post-</a:t>
            </a:r>
            <a:r>
              <a:rPr lang="tr-TR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examination</a:t>
            </a:r>
            <a:r>
              <a:rPr lang="tr-TR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tr-TR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controls</a:t>
            </a:r>
            <a:r>
              <a:rPr lang="tr-TR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tr-TR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are</a:t>
            </a:r>
            <a:r>
              <a:rPr lang="tr-TR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tr-TR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made</a:t>
            </a:r>
            <a:r>
              <a:rPr lang="tr-TR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tr-TR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after</a:t>
            </a:r>
            <a:r>
              <a:rPr lang="tr-TR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a </a:t>
            </a:r>
            <a:r>
              <a:rPr lang="tr-TR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long</a:t>
            </a:r>
            <a:r>
              <a:rPr lang="tr-TR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time.</a:t>
            </a:r>
            <a:endParaRPr lang="tr-TR" sz="1800" dirty="0"/>
          </a:p>
        </p:txBody>
      </p:sp>
    </p:spTree>
    <p:extLst>
      <p:ext uri="{BB962C8B-B14F-4D97-AF65-F5344CB8AC3E}">
        <p14:creationId xmlns:p14="http://schemas.microsoft.com/office/powerpoint/2010/main" val="38036413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DC4AA0A-D9C3-4A0B-990D-1BCB0022A6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867" y="0"/>
            <a:ext cx="12193867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962916-B908-4A58-BEBF-9106CBFF800C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0501" y="852840"/>
            <a:ext cx="10905302" cy="2808115"/>
          </a:xfrm>
          <a:prstGeom prst="rect">
            <a:avLst/>
          </a:prstGeom>
          <a:noFill/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70878C7-7719-40BD-AA97-751A856705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0501" y="4212709"/>
            <a:ext cx="10905302" cy="1997060"/>
          </a:xfrm>
          <a:prstGeom prst="rect">
            <a:avLst/>
          </a:prstGeom>
          <a:solidFill>
            <a:srgbClr val="C34D7E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D9D3865-C494-4C4A-8495-8245E90546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3348" y="4379135"/>
            <a:ext cx="10579608" cy="1664208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/>
        </p:spPr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78EE79F-FCAA-4CF9-9746-730B51FC4C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4634895"/>
            <a:ext cx="0" cy="11526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3BB56E-8C1F-4595-9B76-C533DF8982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4128" y="4495894"/>
            <a:ext cx="5009025" cy="1444718"/>
          </a:xfrm>
        </p:spPr>
        <p:txBody>
          <a:bodyPr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tr-TR" sz="1400" dirty="0" err="1"/>
              <a:t>The</a:t>
            </a:r>
            <a:r>
              <a:rPr lang="tr-TR" sz="1400" dirty="0"/>
              <a:t> </a:t>
            </a:r>
            <a:r>
              <a:rPr lang="tr-TR" sz="1400" dirty="0" err="1"/>
              <a:t>departmental</a:t>
            </a:r>
            <a:r>
              <a:rPr lang="tr-TR" sz="1400" dirty="0"/>
              <a:t> </a:t>
            </a:r>
            <a:r>
              <a:rPr lang="tr-TR" sz="1400" dirty="0" err="1"/>
              <a:t>distribution</a:t>
            </a:r>
            <a:r>
              <a:rPr lang="tr-TR" sz="1400" dirty="0"/>
              <a:t> </a:t>
            </a:r>
            <a:r>
              <a:rPr lang="tr-TR" sz="1400" dirty="0" err="1"/>
              <a:t>table</a:t>
            </a:r>
            <a:r>
              <a:rPr lang="tr-TR" sz="1400" dirty="0"/>
              <a:t> of </a:t>
            </a:r>
            <a:r>
              <a:rPr lang="tr-TR" sz="1400" dirty="0" err="1"/>
              <a:t>operations</a:t>
            </a:r>
            <a:r>
              <a:rPr lang="tr-TR" sz="1400" dirty="0"/>
              <a:t> </a:t>
            </a:r>
            <a:r>
              <a:rPr lang="tr-TR" sz="1400" dirty="0" err="1"/>
              <a:t>lasting</a:t>
            </a:r>
            <a:r>
              <a:rPr lang="tr-TR" sz="1400" dirty="0"/>
              <a:t> </a:t>
            </a:r>
            <a:r>
              <a:rPr lang="tr-TR" sz="1400" dirty="0" err="1"/>
              <a:t>more</a:t>
            </a:r>
            <a:r>
              <a:rPr lang="tr-TR" sz="1400" dirty="0"/>
              <a:t> </a:t>
            </a:r>
            <a:r>
              <a:rPr lang="tr-TR" sz="1400" dirty="0" err="1"/>
              <a:t>than</a:t>
            </a:r>
            <a:r>
              <a:rPr lang="tr-TR" sz="1400" dirty="0"/>
              <a:t> 9 </a:t>
            </a:r>
            <a:r>
              <a:rPr lang="tr-TR" sz="1400" dirty="0" err="1"/>
              <a:t>hours</a:t>
            </a:r>
            <a:r>
              <a:rPr lang="tr-TR" sz="1400" dirty="0"/>
              <a:t> is as </a:t>
            </a:r>
            <a:r>
              <a:rPr lang="tr-TR" sz="1400" dirty="0" err="1"/>
              <a:t>above</a:t>
            </a:r>
            <a:r>
              <a:rPr lang="tr-TR" sz="1400" dirty="0"/>
              <a:t>.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3B61805-F4F8-4B8D-BD30-B32AAF300534}"/>
              </a:ext>
            </a:extLst>
          </p:cNvPr>
          <p:cNvSpPr txBox="1">
            <a:spLocks/>
          </p:cNvSpPr>
          <p:nvPr/>
        </p:nvSpPr>
        <p:spPr>
          <a:xfrm>
            <a:off x="6258848" y="4488880"/>
            <a:ext cx="5009025" cy="1444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182880" indent="-182880" algn="l" defTabSz="914400" rtl="0" eaLnBrk="1" latinLnBrk="0" hangingPunct="1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tr-TR" sz="1400" dirty="0" err="1"/>
              <a:t>The</a:t>
            </a:r>
            <a:r>
              <a:rPr lang="tr-TR" sz="1400" dirty="0"/>
              <a:t> </a:t>
            </a:r>
            <a:r>
              <a:rPr lang="tr-TR" sz="1400" dirty="0" err="1"/>
              <a:t>duration</a:t>
            </a:r>
            <a:r>
              <a:rPr lang="tr-TR" sz="1400" dirty="0"/>
              <a:t> of a </a:t>
            </a:r>
            <a:r>
              <a:rPr lang="tr-TR" sz="1400" dirty="0" err="1"/>
              <a:t>patient’s</a:t>
            </a:r>
            <a:r>
              <a:rPr lang="tr-TR" sz="1400" dirty="0"/>
              <a:t> </a:t>
            </a:r>
            <a:r>
              <a:rPr lang="tr-TR" sz="1400" dirty="0" err="1"/>
              <a:t>stay</a:t>
            </a:r>
            <a:r>
              <a:rPr lang="tr-TR" sz="1400" dirty="0"/>
              <a:t> in </a:t>
            </a:r>
            <a:r>
              <a:rPr lang="tr-TR" sz="1400" dirty="0" err="1"/>
              <a:t>the</a:t>
            </a:r>
            <a:r>
              <a:rPr lang="tr-TR" sz="1400" dirty="0"/>
              <a:t> </a:t>
            </a:r>
            <a:r>
              <a:rPr lang="tr-TR" sz="1400" dirty="0" err="1"/>
              <a:t>process</a:t>
            </a:r>
            <a:r>
              <a:rPr lang="tr-TR" sz="1400" dirty="0"/>
              <a:t> is </a:t>
            </a:r>
            <a:r>
              <a:rPr lang="tr-TR" sz="1400" dirty="0" err="1"/>
              <a:t>longer</a:t>
            </a:r>
            <a:r>
              <a:rPr lang="tr-TR" sz="1400" dirty="0"/>
              <a:t> in </a:t>
            </a:r>
            <a:r>
              <a:rPr lang="tr-TR" sz="1400" dirty="0" err="1"/>
              <a:t>the</a:t>
            </a:r>
            <a:r>
              <a:rPr lang="tr-TR" sz="1400" dirty="0"/>
              <a:t> </a:t>
            </a:r>
            <a:r>
              <a:rPr lang="tr-TR" sz="1400" dirty="0" err="1"/>
              <a:t>departments</a:t>
            </a:r>
            <a:r>
              <a:rPr lang="tr-TR" sz="1400" dirty="0"/>
              <a:t> </a:t>
            </a:r>
            <a:r>
              <a:rPr lang="tr-TR" sz="1400" dirty="0" err="1"/>
              <a:t>which</a:t>
            </a:r>
            <a:r>
              <a:rPr lang="tr-TR" sz="1400" dirty="0"/>
              <a:t> has a </a:t>
            </a:r>
            <a:r>
              <a:rPr lang="tr-TR" sz="1400" dirty="0" err="1"/>
              <a:t>control</a:t>
            </a:r>
            <a:r>
              <a:rPr lang="tr-TR" sz="1400" dirty="0"/>
              <a:t> </a:t>
            </a:r>
            <a:r>
              <a:rPr lang="tr-TR" sz="1400" dirty="0" err="1"/>
              <a:t>procedure</a:t>
            </a:r>
            <a:r>
              <a:rPr lang="tr-TR" sz="1400" dirty="0"/>
              <a:t>.</a:t>
            </a:r>
          </a:p>
          <a:p>
            <a:pPr>
              <a:lnSpc>
                <a:spcPct val="100000"/>
              </a:lnSpc>
            </a:pPr>
            <a:r>
              <a:rPr lang="tr-TR" sz="1400" dirty="0" err="1"/>
              <a:t>Examples</a:t>
            </a:r>
            <a:r>
              <a:rPr lang="tr-TR" sz="1400" dirty="0"/>
              <a:t> </a:t>
            </a:r>
            <a:r>
              <a:rPr lang="tr-TR" sz="1400" dirty="0" err="1"/>
              <a:t>include</a:t>
            </a:r>
            <a:r>
              <a:rPr lang="tr-TR" sz="1400" dirty="0"/>
              <a:t> </a:t>
            </a:r>
            <a:r>
              <a:rPr lang="tr-TR" sz="1400" dirty="0" err="1"/>
              <a:t>pediatrics</a:t>
            </a:r>
            <a:r>
              <a:rPr lang="tr-TR" sz="1400" dirty="0"/>
              <a:t> </a:t>
            </a:r>
            <a:r>
              <a:rPr lang="tr-TR" sz="1400" dirty="0" err="1"/>
              <a:t>or</a:t>
            </a:r>
            <a:r>
              <a:rPr lang="tr-TR" sz="1400" dirty="0"/>
              <a:t> </a:t>
            </a:r>
            <a:r>
              <a:rPr lang="tr-TR" sz="1400" dirty="0" err="1"/>
              <a:t>orthopedics</a:t>
            </a:r>
            <a:r>
              <a:rPr lang="tr-TR" sz="1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752530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6984-791F-4B85-AE44-A334932B3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07459"/>
            <a:ext cx="10058400" cy="1371600"/>
          </a:xfrm>
        </p:spPr>
        <p:txBody>
          <a:bodyPr/>
          <a:lstStyle/>
          <a:p>
            <a:pPr algn="ctr"/>
            <a:r>
              <a:rPr lang="tr-TR" dirty="0" err="1"/>
              <a:t>Examining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3 </a:t>
            </a:r>
            <a:r>
              <a:rPr lang="tr-TR" dirty="0" err="1"/>
              <a:t>most</a:t>
            </a:r>
            <a:r>
              <a:rPr lang="tr-TR" dirty="0"/>
              <a:t> </a:t>
            </a:r>
            <a:r>
              <a:rPr lang="tr-TR" dirty="0" err="1"/>
              <a:t>used</a:t>
            </a:r>
            <a:r>
              <a:rPr lang="tr-TR" dirty="0"/>
              <a:t> </a:t>
            </a:r>
            <a:r>
              <a:rPr lang="tr-TR" dirty="0" err="1"/>
              <a:t>routes</a:t>
            </a:r>
            <a:endParaRPr lang="tr-TR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2977C65-7AEC-4FA2-873A-AC7B3802B66C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0577" y="1979059"/>
            <a:ext cx="8030846" cy="375885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774356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BD3BE3-3A26-463E-A1B7-BC8CE82381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868522"/>
            <a:ext cx="10058400" cy="574726"/>
          </a:xfrm>
        </p:spPr>
        <p:txBody>
          <a:bodyPr>
            <a:noAutofit/>
          </a:bodyPr>
          <a:lstStyle/>
          <a:p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most</a:t>
            </a:r>
            <a:r>
              <a:rPr lang="tr-TR" dirty="0"/>
              <a:t> </a:t>
            </a:r>
            <a:r>
              <a:rPr lang="tr-TR" dirty="0" err="1"/>
              <a:t>used</a:t>
            </a:r>
            <a:r>
              <a:rPr lang="tr-TR" dirty="0"/>
              <a:t> </a:t>
            </a:r>
            <a:r>
              <a:rPr lang="tr-TR" dirty="0" err="1"/>
              <a:t>polyclinics</a:t>
            </a:r>
            <a:r>
              <a:rPr lang="tr-TR" dirty="0"/>
              <a:t> in </a:t>
            </a:r>
            <a:r>
              <a:rPr lang="tr-TR" dirty="0" err="1"/>
              <a:t>these</a:t>
            </a:r>
            <a:r>
              <a:rPr lang="tr-TR" dirty="0"/>
              <a:t> 3 </a:t>
            </a:r>
            <a:r>
              <a:rPr lang="tr-TR" dirty="0" err="1"/>
              <a:t>routes</a:t>
            </a:r>
            <a:r>
              <a:rPr lang="tr-TR" dirty="0"/>
              <a:t> </a:t>
            </a:r>
            <a:r>
              <a:rPr lang="tr-TR" dirty="0" err="1"/>
              <a:t>are</a:t>
            </a:r>
            <a:r>
              <a:rPr lang="tr-TR" dirty="0"/>
              <a:t> as </a:t>
            </a:r>
            <a:r>
              <a:rPr lang="tr-TR" dirty="0" err="1"/>
              <a:t>above</a:t>
            </a:r>
            <a:r>
              <a:rPr lang="tr-TR" dirty="0"/>
              <a:t>.</a:t>
            </a:r>
          </a:p>
          <a:p>
            <a:r>
              <a:rPr lang="tr-TR" dirty="0" err="1"/>
              <a:t>In</a:t>
            </a:r>
            <a:r>
              <a:rPr lang="tr-TR" dirty="0"/>
              <a:t> </a:t>
            </a:r>
            <a:r>
              <a:rPr lang="tr-TR" dirty="0" err="1"/>
              <a:t>other</a:t>
            </a:r>
            <a:r>
              <a:rPr lang="tr-TR" dirty="0"/>
              <a:t> </a:t>
            </a:r>
            <a:r>
              <a:rPr lang="tr-TR" dirty="0" err="1"/>
              <a:t>words</a:t>
            </a:r>
            <a:r>
              <a:rPr lang="tr-TR" dirty="0"/>
              <a:t>, </a:t>
            </a:r>
            <a:r>
              <a:rPr lang="tr-TR" dirty="0" err="1"/>
              <a:t>these</a:t>
            </a:r>
            <a:r>
              <a:rPr lang="tr-TR" dirty="0"/>
              <a:t> </a:t>
            </a:r>
            <a:r>
              <a:rPr lang="tr-TR" dirty="0" err="1"/>
              <a:t>are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polyclinics</a:t>
            </a:r>
            <a:r>
              <a:rPr lang="tr-TR" dirty="0"/>
              <a:t> </a:t>
            </a:r>
            <a:r>
              <a:rPr lang="tr-TR" dirty="0" err="1"/>
              <a:t>that</a:t>
            </a:r>
            <a:r>
              <a:rPr lang="tr-TR" dirty="0"/>
              <a:t> </a:t>
            </a:r>
            <a:r>
              <a:rPr lang="tr-TR" dirty="0" err="1"/>
              <a:t>are</a:t>
            </a:r>
            <a:r>
              <a:rPr lang="tr-TR" dirty="0"/>
              <a:t> </a:t>
            </a:r>
            <a:r>
              <a:rPr lang="tr-TR" dirty="0" err="1"/>
              <a:t>used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most</a:t>
            </a:r>
            <a:r>
              <a:rPr lang="tr-TR" dirty="0"/>
              <a:t> in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process</a:t>
            </a:r>
            <a:r>
              <a:rPr lang="tr-TR" dirty="0"/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AF4D18-7284-44FB-BF84-CE8DB5672605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268" y="953668"/>
            <a:ext cx="10139464" cy="574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252D65C-075B-4F16-91C4-ABE2C6A39226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645" y="3014360"/>
            <a:ext cx="10352837" cy="1595348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EB75BD0-C2D5-4815-A94B-F841D26A3BFE}"/>
              </a:ext>
            </a:extLst>
          </p:cNvPr>
          <p:cNvSpPr txBox="1">
            <a:spLocks/>
          </p:cNvSpPr>
          <p:nvPr/>
        </p:nvSpPr>
        <p:spPr>
          <a:xfrm>
            <a:off x="1066800" y="4800134"/>
            <a:ext cx="10058400" cy="5747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dirty="0" err="1"/>
              <a:t>In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3 </a:t>
            </a:r>
            <a:r>
              <a:rPr lang="tr-TR" dirty="0" err="1"/>
              <a:t>most</a:t>
            </a:r>
            <a:r>
              <a:rPr lang="tr-TR" dirty="0"/>
              <a:t> </a:t>
            </a:r>
            <a:r>
              <a:rPr lang="tr-TR" dirty="0" err="1"/>
              <a:t>used</a:t>
            </a:r>
            <a:r>
              <a:rPr lang="tr-TR" dirty="0"/>
              <a:t> </a:t>
            </a:r>
            <a:r>
              <a:rPr lang="tr-TR" dirty="0" err="1"/>
              <a:t>routes</a:t>
            </a:r>
            <a:r>
              <a:rPr lang="tr-TR" dirty="0"/>
              <a:t>,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most</a:t>
            </a:r>
            <a:r>
              <a:rPr lang="tr-TR" dirty="0"/>
              <a:t> </a:t>
            </a:r>
            <a:r>
              <a:rPr lang="tr-TR" dirty="0" err="1"/>
              <a:t>working</a:t>
            </a:r>
            <a:r>
              <a:rPr lang="tr-TR" dirty="0"/>
              <a:t> (</a:t>
            </a:r>
            <a:r>
              <a:rPr lang="tr-TR" dirty="0" err="1"/>
              <a:t>operating</a:t>
            </a:r>
            <a:r>
              <a:rPr lang="tr-TR" dirty="0"/>
              <a:t>) </a:t>
            </a:r>
            <a:r>
              <a:rPr lang="tr-TR" dirty="0" err="1"/>
              <a:t>doctors</a:t>
            </a:r>
            <a:r>
              <a:rPr lang="tr-TR" dirty="0"/>
              <a:t> </a:t>
            </a:r>
            <a:r>
              <a:rPr lang="tr-TR" dirty="0" err="1"/>
              <a:t>are</a:t>
            </a:r>
            <a:r>
              <a:rPr lang="tr-TR" dirty="0"/>
              <a:t> as </a:t>
            </a:r>
            <a:r>
              <a:rPr lang="tr-TR" dirty="0" err="1"/>
              <a:t>above</a:t>
            </a:r>
            <a:r>
              <a:rPr lang="tr-T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5744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5851415-CF4E-4C41-9E36-04E444B517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B516B89-DEA0-4832-8C56-F048168DAD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7646" y="413053"/>
            <a:ext cx="8212114" cy="6064596"/>
          </a:xfrm>
          <a:prstGeom prst="rect">
            <a:avLst/>
          </a:prstGeom>
          <a:solidFill>
            <a:srgbClr val="FFFFFF"/>
          </a:solidFill>
          <a:ln w="6350" cap="sq" cmpd="sng" algn="ctr">
            <a:solidFill>
              <a:srgbClr val="404040"/>
            </a:solidFill>
            <a:prstDash val="solid"/>
            <a:miter lim="800000"/>
          </a:ln>
          <a:effectLst/>
        </p:spPr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EA2D33E-BAA2-467B-80B0-8887D9A99F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067C508-2065-42E3-98D2-F3A9B8339B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4978" y="402336"/>
            <a:ext cx="2596896" cy="6053328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84F52A-E59C-4C5D-9D9A-3F5C79416D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1800" y="413053"/>
            <a:ext cx="2312480" cy="1196511"/>
          </a:xfrm>
        </p:spPr>
        <p:txBody>
          <a:bodyPr anchor="b">
            <a:normAutofit fontScale="90000"/>
          </a:bodyPr>
          <a:lstStyle/>
          <a:p>
            <a:r>
              <a:rPr lang="tr-TR" sz="2200" dirty="0" err="1"/>
              <a:t>Examining</a:t>
            </a:r>
            <a:r>
              <a:rPr lang="tr-TR" sz="2200" dirty="0"/>
              <a:t> </a:t>
            </a:r>
            <a:r>
              <a:rPr lang="tr-TR" sz="2200" dirty="0" err="1"/>
              <a:t>the</a:t>
            </a:r>
            <a:r>
              <a:rPr lang="tr-TR" sz="2200" dirty="0"/>
              <a:t> </a:t>
            </a:r>
            <a:r>
              <a:rPr lang="tr-TR" sz="2200" dirty="0" err="1"/>
              <a:t>two</a:t>
            </a:r>
            <a:r>
              <a:rPr lang="tr-TR" sz="2200" dirty="0"/>
              <a:t> </a:t>
            </a:r>
            <a:r>
              <a:rPr lang="tr-TR" sz="2200" dirty="0" err="1"/>
              <a:t>activities</a:t>
            </a:r>
            <a:r>
              <a:rPr lang="tr-TR" sz="2200" dirty="0"/>
              <a:t> </a:t>
            </a:r>
            <a:r>
              <a:rPr lang="tr-TR" sz="2200" dirty="0" err="1"/>
              <a:t>with</a:t>
            </a:r>
            <a:r>
              <a:rPr lang="tr-TR" sz="2200" dirty="0"/>
              <a:t> </a:t>
            </a:r>
            <a:r>
              <a:rPr lang="tr-TR" sz="2200" dirty="0" err="1"/>
              <a:t>the</a:t>
            </a:r>
            <a:r>
              <a:rPr lang="tr-TR" sz="2200" dirty="0"/>
              <a:t> </a:t>
            </a:r>
            <a:r>
              <a:rPr lang="tr-TR" sz="2200" dirty="0" err="1"/>
              <a:t>highest</a:t>
            </a:r>
            <a:r>
              <a:rPr lang="tr-TR" sz="2200" dirty="0"/>
              <a:t> </a:t>
            </a:r>
            <a:r>
              <a:rPr lang="tr-TR" sz="2200" dirty="0" err="1"/>
              <a:t>frequency</a:t>
            </a:r>
            <a:r>
              <a:rPr lang="tr-TR" sz="2200" dirty="0"/>
              <a:t> in </a:t>
            </a:r>
            <a:r>
              <a:rPr lang="tr-TR" sz="2200" dirty="0" err="1"/>
              <a:t>the</a:t>
            </a:r>
            <a:r>
              <a:rPr lang="tr-TR" sz="2200" dirty="0"/>
              <a:t> </a:t>
            </a:r>
            <a:r>
              <a:rPr lang="tr-TR" sz="2200" dirty="0" err="1"/>
              <a:t>process</a:t>
            </a:r>
            <a:endParaRPr lang="tr-TR" sz="2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4E797A-32CC-4D2C-89C5-E661560F76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84978" y="1563920"/>
            <a:ext cx="2596896" cy="5220928"/>
          </a:xfrm>
        </p:spPr>
        <p:txBody>
          <a:bodyPr>
            <a:normAutofit fontScale="92500"/>
          </a:bodyPr>
          <a:lstStyle/>
          <a:p>
            <a:r>
              <a:rPr lang="tr-TR" sz="1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We</a:t>
            </a:r>
            <a:r>
              <a:rPr lang="tr-T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tr-TR" sz="1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filtered</a:t>
            </a:r>
            <a:r>
              <a:rPr lang="tr-T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tr-TR" sz="1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the</a:t>
            </a:r>
            <a:r>
              <a:rPr lang="tr-T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tr-TR" sz="1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two</a:t>
            </a:r>
            <a:r>
              <a:rPr lang="tr-T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tr-TR" sz="1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most</a:t>
            </a:r>
            <a:r>
              <a:rPr lang="tr-T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tr-TR" sz="1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used</a:t>
            </a:r>
            <a:r>
              <a:rPr lang="tr-T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tr-TR" sz="1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activities</a:t>
            </a:r>
            <a:r>
              <a:rPr lang="tr-T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in </a:t>
            </a:r>
            <a:r>
              <a:rPr lang="tr-TR" sz="1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the</a:t>
            </a:r>
            <a:r>
              <a:rPr lang="tr-T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tr-TR" sz="1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process</a:t>
            </a:r>
            <a:r>
              <a:rPr lang="tr-T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 </a:t>
            </a:r>
            <a:r>
              <a:rPr lang="tr-TR" sz="1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Pediatric</a:t>
            </a:r>
            <a:r>
              <a:rPr lang="tr-T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tr-TR" sz="1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Health</a:t>
            </a:r>
            <a:r>
              <a:rPr lang="tr-T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tr-TR" sz="1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and</a:t>
            </a:r>
            <a:r>
              <a:rPr lang="tr-T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tr-TR" sz="1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Diseases</a:t>
            </a:r>
            <a:r>
              <a:rPr lang="tr-T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Normal </a:t>
            </a:r>
            <a:r>
              <a:rPr lang="tr-TR" sz="1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Examination</a:t>
            </a:r>
            <a:r>
              <a:rPr lang="tr-T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tr-TR" sz="1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Pediatric</a:t>
            </a:r>
            <a:r>
              <a:rPr lang="tr-T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tr-TR" sz="1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Health</a:t>
            </a:r>
            <a:r>
              <a:rPr lang="tr-T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tr-TR" sz="1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and</a:t>
            </a:r>
            <a:r>
              <a:rPr lang="tr-T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tr-TR" sz="1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Diseases</a:t>
            </a:r>
            <a:r>
              <a:rPr lang="tr-T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Control </a:t>
            </a:r>
            <a:r>
              <a:rPr lang="tr-TR" sz="1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Examination</a:t>
            </a:r>
            <a:r>
              <a:rPr lang="tr-T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  <a:p>
            <a:endParaRPr lang="tr-TR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tr-TR" sz="1400" dirty="0" err="1"/>
              <a:t>It</a:t>
            </a:r>
            <a:r>
              <a:rPr lang="tr-TR" sz="1400" dirty="0"/>
              <a:t> </a:t>
            </a:r>
            <a:r>
              <a:rPr lang="tr-TR" sz="1400" dirty="0" err="1"/>
              <a:t>took</a:t>
            </a:r>
            <a:r>
              <a:rPr lang="tr-TR" sz="1400" dirty="0"/>
              <a:t> an </a:t>
            </a:r>
            <a:r>
              <a:rPr lang="tr-TR" sz="1400" dirty="0" err="1"/>
              <a:t>average</a:t>
            </a:r>
            <a:r>
              <a:rPr lang="tr-TR" sz="1400" dirty="0"/>
              <a:t> of 6.4 </a:t>
            </a:r>
            <a:r>
              <a:rPr lang="tr-TR" sz="1400" dirty="0" err="1"/>
              <a:t>days</a:t>
            </a:r>
            <a:r>
              <a:rPr lang="tr-TR" sz="1400" dirty="0"/>
              <a:t> </a:t>
            </a:r>
            <a:r>
              <a:rPr lang="tr-TR" sz="1400" dirty="0" err="1"/>
              <a:t>for</a:t>
            </a:r>
            <a:r>
              <a:rPr lang="tr-TR" sz="1400" dirty="0"/>
              <a:t> </a:t>
            </a:r>
            <a:r>
              <a:rPr lang="tr-TR" sz="1400" dirty="0" err="1"/>
              <a:t>the</a:t>
            </a:r>
            <a:r>
              <a:rPr lang="tr-TR" sz="1400" dirty="0"/>
              <a:t> </a:t>
            </a:r>
            <a:r>
              <a:rPr lang="tr-TR" sz="1400" dirty="0" err="1"/>
              <a:t>patients</a:t>
            </a:r>
            <a:r>
              <a:rPr lang="tr-TR" sz="1400" dirty="0"/>
              <a:t> </a:t>
            </a:r>
            <a:r>
              <a:rPr lang="tr-TR" sz="1400" dirty="0" err="1"/>
              <a:t>to</a:t>
            </a:r>
            <a:r>
              <a:rPr lang="tr-TR" sz="1400" dirty="0"/>
              <a:t> </a:t>
            </a:r>
            <a:r>
              <a:rPr lang="tr-TR" sz="1400" dirty="0" err="1"/>
              <a:t>go</a:t>
            </a:r>
            <a:r>
              <a:rPr lang="tr-TR" sz="1400" dirty="0"/>
              <a:t> </a:t>
            </a:r>
            <a:r>
              <a:rPr lang="tr-TR" sz="1400" dirty="0" err="1"/>
              <a:t>to</a:t>
            </a:r>
            <a:r>
              <a:rPr lang="tr-TR" sz="1400" dirty="0"/>
              <a:t> </a:t>
            </a:r>
            <a:r>
              <a:rPr lang="tr-TR" sz="1400" dirty="0" err="1"/>
              <a:t>the</a:t>
            </a:r>
            <a:r>
              <a:rPr lang="tr-TR" sz="1400" dirty="0"/>
              <a:t> </a:t>
            </a:r>
            <a:r>
              <a:rPr lang="tr-TR" sz="1400" dirty="0" err="1"/>
              <a:t>Pediatric</a:t>
            </a:r>
            <a:r>
              <a:rPr lang="tr-TR" sz="1400" dirty="0"/>
              <a:t> </a:t>
            </a:r>
            <a:r>
              <a:rPr lang="tr-TR" sz="1400" dirty="0" err="1"/>
              <a:t>Health</a:t>
            </a:r>
            <a:r>
              <a:rPr lang="tr-TR" sz="1400" dirty="0"/>
              <a:t> </a:t>
            </a:r>
            <a:r>
              <a:rPr lang="tr-TR" sz="1400" dirty="0" err="1"/>
              <a:t>and</a:t>
            </a:r>
            <a:r>
              <a:rPr lang="tr-TR" sz="1400" dirty="0"/>
              <a:t> </a:t>
            </a:r>
            <a:r>
              <a:rPr lang="tr-TR" sz="1400" dirty="0" err="1"/>
              <a:t>Diseases</a:t>
            </a:r>
            <a:r>
              <a:rPr lang="tr-TR" sz="1400" dirty="0"/>
              <a:t> Control </a:t>
            </a:r>
            <a:r>
              <a:rPr lang="tr-TR" sz="1400" dirty="0" err="1"/>
              <a:t>Examination</a:t>
            </a:r>
            <a:r>
              <a:rPr lang="tr-TR" sz="1400" dirty="0"/>
              <a:t> </a:t>
            </a:r>
            <a:r>
              <a:rPr lang="tr-TR" sz="1400" dirty="0" err="1"/>
              <a:t>after</a:t>
            </a:r>
            <a:r>
              <a:rPr lang="tr-TR" sz="1400" dirty="0"/>
              <a:t> </a:t>
            </a:r>
            <a:r>
              <a:rPr lang="tr-TR" sz="1400" dirty="0" err="1"/>
              <a:t>the</a:t>
            </a:r>
            <a:r>
              <a:rPr lang="tr-TR" sz="1400" dirty="0"/>
              <a:t> </a:t>
            </a:r>
            <a:r>
              <a:rPr lang="tr-TR" sz="1400" dirty="0" err="1"/>
              <a:t>Pediatric</a:t>
            </a:r>
            <a:r>
              <a:rPr lang="tr-TR" sz="1400" dirty="0"/>
              <a:t> </a:t>
            </a:r>
            <a:r>
              <a:rPr lang="tr-TR" sz="1400" dirty="0" err="1"/>
              <a:t>Health</a:t>
            </a:r>
            <a:r>
              <a:rPr lang="tr-TR" sz="1400" dirty="0"/>
              <a:t> </a:t>
            </a:r>
            <a:r>
              <a:rPr lang="tr-TR" sz="1400" dirty="0" err="1"/>
              <a:t>and</a:t>
            </a:r>
            <a:r>
              <a:rPr lang="tr-TR" sz="1400" dirty="0"/>
              <a:t> </a:t>
            </a:r>
            <a:r>
              <a:rPr lang="tr-TR" sz="1400" dirty="0" err="1"/>
              <a:t>Diseases</a:t>
            </a:r>
            <a:r>
              <a:rPr lang="tr-TR" sz="1400" dirty="0"/>
              <a:t> Normal </a:t>
            </a:r>
            <a:r>
              <a:rPr lang="tr-TR" sz="1400" dirty="0" err="1"/>
              <a:t>Examination</a:t>
            </a:r>
            <a:r>
              <a:rPr lang="tr-TR" sz="1400" dirty="0"/>
              <a:t>. </a:t>
            </a:r>
            <a:r>
              <a:rPr lang="tr-TR" sz="1400" dirty="0" err="1"/>
              <a:t>After</a:t>
            </a:r>
            <a:r>
              <a:rPr lang="tr-TR" sz="1400" dirty="0"/>
              <a:t> </a:t>
            </a:r>
            <a:r>
              <a:rPr lang="tr-TR" sz="1400" dirty="0" err="1"/>
              <a:t>the</a:t>
            </a:r>
            <a:r>
              <a:rPr lang="tr-TR" sz="1400" dirty="0"/>
              <a:t> </a:t>
            </a:r>
            <a:r>
              <a:rPr lang="tr-TR" sz="1400" dirty="0" err="1"/>
              <a:t>Pediatric</a:t>
            </a:r>
            <a:r>
              <a:rPr lang="tr-TR" sz="1400" dirty="0"/>
              <a:t> </a:t>
            </a:r>
            <a:r>
              <a:rPr lang="tr-TR" sz="1400" dirty="0" err="1"/>
              <a:t>Health</a:t>
            </a:r>
            <a:r>
              <a:rPr lang="tr-TR" sz="1400" dirty="0"/>
              <a:t> </a:t>
            </a:r>
            <a:r>
              <a:rPr lang="tr-TR" sz="1400" dirty="0" err="1"/>
              <a:t>and</a:t>
            </a:r>
            <a:r>
              <a:rPr lang="tr-TR" sz="1400" dirty="0"/>
              <a:t> </a:t>
            </a:r>
            <a:r>
              <a:rPr lang="tr-TR" sz="1400" dirty="0" err="1"/>
              <a:t>Diseases</a:t>
            </a:r>
            <a:r>
              <a:rPr lang="tr-TR" sz="1400" dirty="0"/>
              <a:t> Control </a:t>
            </a:r>
            <a:r>
              <a:rPr lang="tr-TR" sz="1400" dirty="0" err="1"/>
              <a:t>Examination</a:t>
            </a:r>
            <a:r>
              <a:rPr lang="tr-TR" sz="1400" dirty="0"/>
              <a:t>, it </a:t>
            </a:r>
            <a:r>
              <a:rPr lang="tr-TR" sz="1400" dirty="0" err="1"/>
              <a:t>took</a:t>
            </a:r>
            <a:r>
              <a:rPr lang="tr-TR" sz="1400" dirty="0"/>
              <a:t> an </a:t>
            </a:r>
            <a:r>
              <a:rPr lang="tr-TR" sz="1400" dirty="0" err="1"/>
              <a:t>average</a:t>
            </a:r>
            <a:r>
              <a:rPr lang="tr-TR" sz="1400" dirty="0"/>
              <a:t> of 10.6 </a:t>
            </a:r>
            <a:r>
              <a:rPr lang="tr-TR" sz="1400" dirty="0" err="1"/>
              <a:t>days</a:t>
            </a:r>
            <a:r>
              <a:rPr lang="tr-TR" sz="1400" dirty="0"/>
              <a:t> </a:t>
            </a:r>
            <a:r>
              <a:rPr lang="tr-TR" sz="1400" dirty="0" err="1"/>
              <a:t>for</a:t>
            </a:r>
            <a:r>
              <a:rPr lang="tr-TR" sz="1400" dirty="0"/>
              <a:t> </a:t>
            </a:r>
            <a:r>
              <a:rPr lang="tr-TR" sz="1400" dirty="0" err="1"/>
              <a:t>them</a:t>
            </a:r>
            <a:r>
              <a:rPr lang="tr-TR" sz="1400" dirty="0"/>
              <a:t> </a:t>
            </a:r>
            <a:r>
              <a:rPr lang="tr-TR" sz="1400" dirty="0" err="1"/>
              <a:t>to</a:t>
            </a:r>
            <a:r>
              <a:rPr lang="tr-TR" sz="1400" dirty="0"/>
              <a:t> </a:t>
            </a:r>
            <a:r>
              <a:rPr lang="tr-TR" sz="1400" dirty="0" err="1"/>
              <a:t>go</a:t>
            </a:r>
            <a:r>
              <a:rPr lang="tr-TR" sz="1400" dirty="0"/>
              <a:t> </a:t>
            </a:r>
            <a:r>
              <a:rPr lang="tr-TR" sz="1400" dirty="0" err="1"/>
              <a:t>to</a:t>
            </a:r>
            <a:r>
              <a:rPr lang="tr-TR" sz="1400" dirty="0"/>
              <a:t> </a:t>
            </a:r>
            <a:r>
              <a:rPr lang="tr-TR" sz="1400" dirty="0" err="1"/>
              <a:t>the</a:t>
            </a:r>
            <a:r>
              <a:rPr lang="tr-TR" sz="1400" dirty="0"/>
              <a:t> </a:t>
            </a:r>
            <a:r>
              <a:rPr lang="tr-TR" sz="1400" dirty="0" err="1"/>
              <a:t>Pediatric</a:t>
            </a:r>
            <a:r>
              <a:rPr lang="tr-TR" sz="1400" dirty="0"/>
              <a:t> </a:t>
            </a:r>
            <a:r>
              <a:rPr lang="tr-TR" sz="1400" dirty="0" err="1"/>
              <a:t>Health</a:t>
            </a:r>
            <a:r>
              <a:rPr lang="tr-TR" sz="1400" dirty="0"/>
              <a:t> </a:t>
            </a:r>
            <a:r>
              <a:rPr lang="tr-TR" sz="1400" dirty="0" err="1"/>
              <a:t>and</a:t>
            </a:r>
            <a:r>
              <a:rPr lang="tr-TR" sz="1400" dirty="0"/>
              <a:t> </a:t>
            </a:r>
            <a:r>
              <a:rPr lang="tr-TR" sz="1400" dirty="0" err="1"/>
              <a:t>Diseases</a:t>
            </a:r>
            <a:r>
              <a:rPr lang="tr-TR" sz="1400" dirty="0"/>
              <a:t> Normal </a:t>
            </a:r>
            <a:r>
              <a:rPr lang="tr-TR" sz="1400" dirty="0" err="1"/>
              <a:t>Examination</a:t>
            </a:r>
            <a:r>
              <a:rPr lang="tr-TR" sz="1400" dirty="0"/>
              <a:t>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B7DC533-662E-46CD-B355-97F5DFA2E1C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088" y="836579"/>
            <a:ext cx="7347722" cy="518484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072345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8632963-757B-40C2-BB84-FC6107A54D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866" y="0"/>
            <a:ext cx="12193866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E0D13DB-D099-4541-888D-DE0186F1C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0519" y="253548"/>
            <a:ext cx="5851795" cy="6384816"/>
          </a:xfrm>
          <a:prstGeom prst="rect">
            <a:avLst/>
          </a:prstGeom>
          <a:solidFill>
            <a:srgbClr val="FFFFFF"/>
          </a:solidFill>
          <a:ln w="6350" cap="sq" cmpd="sng" algn="ctr">
            <a:solidFill>
              <a:srgbClr val="404040"/>
            </a:solidFill>
            <a:prstDash val="solid"/>
            <a:miter lim="800000"/>
          </a:ln>
          <a:effectLst/>
        </p:spPr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853AE55-7E35-44B0-89F1-3F52B262AF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39709" y="253548"/>
            <a:ext cx="5612193" cy="6361598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BC4BE4D-4B50-4F51-9F85-4B5D60B02D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87542" y="407588"/>
            <a:ext cx="5299768" cy="6022878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DA77FC-3768-4D63-8AC7-8A89D5EDE1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1081" y="2481767"/>
            <a:ext cx="4602152" cy="1874519"/>
          </a:xfrm>
        </p:spPr>
        <p:txBody>
          <a:bodyPr>
            <a:normAutofit/>
          </a:bodyPr>
          <a:lstStyle/>
          <a:p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average</a:t>
            </a:r>
            <a:r>
              <a:rPr lang="tr-TR" dirty="0"/>
              <a:t> </a:t>
            </a:r>
            <a:r>
              <a:rPr lang="tr-TR" dirty="0" err="1"/>
              <a:t>duration</a:t>
            </a:r>
            <a:r>
              <a:rPr lang="tr-TR" dirty="0"/>
              <a:t> of </a:t>
            </a:r>
            <a:r>
              <a:rPr lang="tr-TR" dirty="0" err="1"/>
              <a:t>stay</a:t>
            </a:r>
            <a:r>
              <a:rPr lang="tr-TR" dirty="0"/>
              <a:t> in 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system</a:t>
            </a:r>
            <a:r>
              <a:rPr lang="tr-TR" dirty="0"/>
              <a:t> of </a:t>
            </a:r>
            <a:r>
              <a:rPr lang="tr-TR" dirty="0" err="1"/>
              <a:t>patients</a:t>
            </a:r>
            <a:r>
              <a:rPr lang="tr-TR" dirty="0"/>
              <a:t> </a:t>
            </a:r>
            <a:r>
              <a:rPr lang="tr-TR" dirty="0" err="1"/>
              <a:t>who</a:t>
            </a:r>
            <a:r>
              <a:rPr lang="tr-TR" dirty="0"/>
              <a:t> </a:t>
            </a:r>
            <a:r>
              <a:rPr lang="tr-TR" dirty="0" err="1"/>
              <a:t>experience</a:t>
            </a:r>
            <a:r>
              <a:rPr lang="tr-TR" dirty="0"/>
              <a:t> </a:t>
            </a:r>
            <a:r>
              <a:rPr lang="tr-TR" dirty="0" err="1"/>
              <a:t>processes</a:t>
            </a:r>
            <a:r>
              <a:rPr lang="tr-TR" dirty="0"/>
              <a:t> </a:t>
            </a:r>
            <a:r>
              <a:rPr lang="tr-TR" dirty="0" err="1"/>
              <a:t>involving</a:t>
            </a:r>
            <a:r>
              <a:rPr lang="tr-TR" dirty="0"/>
              <a:t> </a:t>
            </a:r>
            <a:r>
              <a:rPr lang="tr-TR" dirty="0" err="1"/>
              <a:t>these</a:t>
            </a:r>
            <a:r>
              <a:rPr lang="tr-TR" dirty="0"/>
              <a:t> </a:t>
            </a:r>
            <a:r>
              <a:rPr lang="tr-TR" dirty="0" err="1"/>
              <a:t>two</a:t>
            </a:r>
            <a:r>
              <a:rPr lang="tr-TR" dirty="0"/>
              <a:t> </a:t>
            </a:r>
            <a:r>
              <a:rPr lang="tr-TR" dirty="0" err="1"/>
              <a:t>activities</a:t>
            </a:r>
            <a:r>
              <a:rPr lang="tr-TR" dirty="0"/>
              <a:t> is 9.9 </a:t>
            </a:r>
            <a:r>
              <a:rPr lang="tr-TR" dirty="0" err="1"/>
              <a:t>days</a:t>
            </a:r>
            <a:r>
              <a:rPr lang="tr-TR" dirty="0"/>
              <a:t>. </a:t>
            </a:r>
          </a:p>
          <a:p>
            <a:r>
              <a:rPr lang="tr-TR" dirty="0" err="1"/>
              <a:t>This</a:t>
            </a:r>
            <a:r>
              <a:rPr lang="tr-TR" dirty="0"/>
              <a:t> is </a:t>
            </a:r>
            <a:r>
              <a:rPr lang="tr-TR" dirty="0" err="1"/>
              <a:t>much</a:t>
            </a:r>
            <a:r>
              <a:rPr lang="tr-TR" dirty="0"/>
              <a:t> </a:t>
            </a:r>
            <a:r>
              <a:rPr lang="tr-TR" dirty="0" err="1"/>
              <a:t>more</a:t>
            </a:r>
            <a:r>
              <a:rPr lang="tr-TR" dirty="0"/>
              <a:t> </a:t>
            </a:r>
            <a:r>
              <a:rPr lang="tr-TR" dirty="0" err="1"/>
              <a:t>than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average</a:t>
            </a:r>
            <a:r>
              <a:rPr lang="tr-TR" dirty="0"/>
              <a:t> </a:t>
            </a:r>
            <a:r>
              <a:rPr lang="tr-TR" dirty="0" err="1"/>
              <a:t>length</a:t>
            </a:r>
            <a:r>
              <a:rPr lang="tr-TR" dirty="0"/>
              <a:t> of </a:t>
            </a:r>
            <a:r>
              <a:rPr lang="tr-TR" dirty="0" err="1"/>
              <a:t>stay</a:t>
            </a:r>
            <a:r>
              <a:rPr lang="tr-TR" dirty="0"/>
              <a:t> of </a:t>
            </a:r>
            <a:r>
              <a:rPr lang="tr-TR" dirty="0" err="1"/>
              <a:t>all</a:t>
            </a:r>
            <a:r>
              <a:rPr lang="tr-TR" dirty="0"/>
              <a:t> </a:t>
            </a:r>
            <a:r>
              <a:rPr lang="tr-TR" dirty="0" err="1"/>
              <a:t>patients</a:t>
            </a:r>
            <a:r>
              <a:rPr lang="tr-TR" dirty="0"/>
              <a:t> </a:t>
            </a:r>
            <a:r>
              <a:rPr lang="tr-TR" dirty="0" err="1"/>
              <a:t>throughout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general </a:t>
            </a:r>
            <a:r>
              <a:rPr lang="tr-TR" dirty="0" err="1"/>
              <a:t>process</a:t>
            </a:r>
            <a:r>
              <a:rPr lang="tr-TR" dirty="0"/>
              <a:t> of 4.4 </a:t>
            </a:r>
            <a:r>
              <a:rPr lang="tr-TR" dirty="0" err="1"/>
              <a:t>days</a:t>
            </a:r>
            <a:r>
              <a:rPr lang="tr-TR" dirty="0"/>
              <a:t>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A5EB85A-7C70-4CAB-9C7C-EC68E60BE17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419" y="1443017"/>
            <a:ext cx="3598504" cy="3741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914360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8EB0D1-C274-49A0-AECD-348416ADAF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829559"/>
            <a:ext cx="6361522" cy="2309566"/>
          </a:xfrm>
        </p:spPr>
        <p:txBody>
          <a:bodyPr>
            <a:normAutofit fontScale="92500" lnSpcReduction="20000"/>
          </a:bodyPr>
          <a:lstStyle/>
          <a:p>
            <a:r>
              <a:rPr lang="tr-TR" dirty="0" err="1"/>
              <a:t>Below</a:t>
            </a:r>
            <a:r>
              <a:rPr lang="tr-TR" dirty="0"/>
              <a:t> is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distribution</a:t>
            </a:r>
            <a:r>
              <a:rPr lang="tr-TR" dirty="0"/>
              <a:t> of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doctors</a:t>
            </a:r>
            <a:r>
              <a:rPr lang="tr-TR" dirty="0"/>
              <a:t> </a:t>
            </a:r>
            <a:r>
              <a:rPr lang="tr-TR" dirty="0" err="1"/>
              <a:t>working</a:t>
            </a:r>
            <a:r>
              <a:rPr lang="tr-TR" dirty="0"/>
              <a:t> (</a:t>
            </a:r>
            <a:r>
              <a:rPr lang="tr-TR" dirty="0" err="1"/>
              <a:t>operating</a:t>
            </a:r>
            <a:r>
              <a:rPr lang="tr-TR" dirty="0"/>
              <a:t>)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most</a:t>
            </a:r>
            <a:r>
              <a:rPr lang="tr-TR" dirty="0"/>
              <a:t> in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two</a:t>
            </a:r>
            <a:r>
              <a:rPr lang="tr-TR" dirty="0"/>
              <a:t> </a:t>
            </a:r>
            <a:r>
              <a:rPr lang="tr-TR" dirty="0" err="1"/>
              <a:t>most</a:t>
            </a:r>
            <a:r>
              <a:rPr lang="tr-TR" dirty="0"/>
              <a:t> </a:t>
            </a:r>
            <a:r>
              <a:rPr lang="tr-TR" dirty="0" err="1"/>
              <a:t>used</a:t>
            </a:r>
            <a:r>
              <a:rPr lang="tr-TR" dirty="0"/>
              <a:t> </a:t>
            </a:r>
            <a:r>
              <a:rPr lang="tr-TR" dirty="0" err="1"/>
              <a:t>activities</a:t>
            </a:r>
            <a:r>
              <a:rPr lang="tr-TR" dirty="0"/>
              <a:t> </a:t>
            </a:r>
            <a:r>
              <a:rPr lang="tr-TR" dirty="0" err="1"/>
              <a:t>we</a:t>
            </a:r>
            <a:r>
              <a:rPr lang="tr-TR" dirty="0"/>
              <a:t> </a:t>
            </a:r>
            <a:r>
              <a:rPr lang="tr-TR" dirty="0" err="1"/>
              <a:t>selected</a:t>
            </a:r>
            <a:r>
              <a:rPr lang="tr-TR" dirty="0"/>
              <a:t>. </a:t>
            </a:r>
          </a:p>
          <a:p>
            <a:endParaRPr lang="tr-TR" dirty="0"/>
          </a:p>
          <a:p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doctor</a:t>
            </a:r>
            <a:r>
              <a:rPr lang="tr-TR" dirty="0"/>
              <a:t> </a:t>
            </a:r>
            <a:r>
              <a:rPr lang="tr-TR" dirty="0" err="1"/>
              <a:t>who</a:t>
            </a:r>
            <a:r>
              <a:rPr lang="tr-TR" dirty="0"/>
              <a:t> </a:t>
            </a:r>
            <a:r>
              <a:rPr lang="tr-TR" dirty="0" err="1"/>
              <a:t>worked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most</a:t>
            </a:r>
            <a:r>
              <a:rPr lang="tr-TR" dirty="0"/>
              <a:t> in </a:t>
            </a:r>
            <a:r>
              <a:rPr lang="tr-TR" dirty="0" err="1"/>
              <a:t>these</a:t>
            </a:r>
            <a:r>
              <a:rPr lang="tr-TR" dirty="0"/>
              <a:t> </a:t>
            </a:r>
            <a:r>
              <a:rPr lang="tr-TR" dirty="0" err="1"/>
              <a:t>activities</a:t>
            </a:r>
            <a:r>
              <a:rPr lang="tr-TR" dirty="0"/>
              <a:t> </a:t>
            </a:r>
            <a:r>
              <a:rPr lang="tr-TR" dirty="0" err="1"/>
              <a:t>performed</a:t>
            </a:r>
            <a:r>
              <a:rPr lang="tr-TR" dirty="0"/>
              <a:t> 518 </a:t>
            </a:r>
            <a:r>
              <a:rPr lang="tr-TR" dirty="0" err="1"/>
              <a:t>procedures</a:t>
            </a:r>
            <a:r>
              <a:rPr lang="tr-TR" dirty="0"/>
              <a:t> (</a:t>
            </a:r>
            <a:r>
              <a:rPr lang="tr-TR" dirty="0" err="1"/>
              <a:t>operations</a:t>
            </a:r>
            <a:r>
              <a:rPr lang="tr-TR" dirty="0"/>
              <a:t>). </a:t>
            </a:r>
            <a:r>
              <a:rPr lang="tr-TR" dirty="0" err="1"/>
              <a:t>Among</a:t>
            </a:r>
            <a:r>
              <a:rPr lang="tr-TR" dirty="0"/>
              <a:t> </a:t>
            </a:r>
            <a:r>
              <a:rPr lang="tr-TR" dirty="0" err="1"/>
              <a:t>these</a:t>
            </a:r>
            <a:r>
              <a:rPr lang="tr-TR" dirty="0"/>
              <a:t> </a:t>
            </a:r>
            <a:r>
              <a:rPr lang="tr-TR" dirty="0" err="1"/>
              <a:t>activities</a:t>
            </a:r>
            <a:r>
              <a:rPr lang="tr-TR" dirty="0"/>
              <a:t>, </a:t>
            </a:r>
            <a:r>
              <a:rPr lang="tr-TR" dirty="0" err="1"/>
              <a:t>doctors</a:t>
            </a:r>
            <a:r>
              <a:rPr lang="tr-TR" dirty="0"/>
              <a:t> </a:t>
            </a:r>
            <a:r>
              <a:rPr lang="tr-TR" dirty="0" err="1"/>
              <a:t>performed</a:t>
            </a:r>
            <a:r>
              <a:rPr lang="tr-TR" dirty="0"/>
              <a:t> an </a:t>
            </a:r>
            <a:r>
              <a:rPr lang="tr-TR" dirty="0" err="1"/>
              <a:t>average</a:t>
            </a:r>
            <a:r>
              <a:rPr lang="tr-TR" dirty="0"/>
              <a:t> of 64 </a:t>
            </a:r>
            <a:r>
              <a:rPr lang="tr-TR" dirty="0" err="1"/>
              <a:t>procedures</a:t>
            </a:r>
            <a:r>
              <a:rPr lang="tr-TR" dirty="0"/>
              <a:t>.</a:t>
            </a:r>
          </a:p>
          <a:p>
            <a:endParaRPr lang="tr-TR" dirty="0"/>
          </a:p>
          <a:p>
            <a:r>
              <a:rPr lang="tr-TR" dirty="0" err="1"/>
              <a:t>Doctors</a:t>
            </a:r>
            <a:r>
              <a:rPr lang="tr-TR" dirty="0"/>
              <a:t> </a:t>
            </a:r>
            <a:r>
              <a:rPr lang="tr-TR" dirty="0" err="1"/>
              <a:t>who</a:t>
            </a:r>
            <a:r>
              <a:rPr lang="tr-TR" dirty="0"/>
              <a:t> </a:t>
            </a:r>
            <a:r>
              <a:rPr lang="tr-TR" dirty="0" err="1"/>
              <a:t>perform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most</a:t>
            </a:r>
            <a:r>
              <a:rPr lang="tr-TR" dirty="0"/>
              <a:t> </a:t>
            </a:r>
            <a:r>
              <a:rPr lang="tr-TR" dirty="0" err="1"/>
              <a:t>operations</a:t>
            </a:r>
            <a:r>
              <a:rPr lang="tr-TR" dirty="0"/>
              <a:t> </a:t>
            </a:r>
            <a:r>
              <a:rPr lang="tr-TR" dirty="0" err="1"/>
              <a:t>perform</a:t>
            </a:r>
            <a:r>
              <a:rPr lang="tr-TR" dirty="0"/>
              <a:t> </a:t>
            </a:r>
            <a:r>
              <a:rPr lang="tr-TR" dirty="0" err="1"/>
              <a:t>about</a:t>
            </a:r>
            <a:r>
              <a:rPr lang="tr-TR" dirty="0"/>
              <a:t> 10 </a:t>
            </a:r>
            <a:r>
              <a:rPr lang="tr-TR" dirty="0" err="1"/>
              <a:t>times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average</a:t>
            </a:r>
            <a:r>
              <a:rPr lang="tr-TR" dirty="0"/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BE83DB-D4BF-4029-B712-2EAE047B6142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3424197"/>
            <a:ext cx="9867456" cy="2791838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5C175CC-A708-4028-899A-A6094CBDE0BB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3528" y="736231"/>
            <a:ext cx="2950728" cy="240289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094002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F18640-E9D5-4503-BFC7-2F58D510D3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Uploading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process</a:t>
            </a:r>
            <a:r>
              <a:rPr lang="tr-TR" dirty="0"/>
              <a:t> data </a:t>
            </a:r>
            <a:r>
              <a:rPr lang="tr-TR" dirty="0" err="1"/>
              <a:t>to</a:t>
            </a:r>
            <a:r>
              <a:rPr lang="tr-TR" dirty="0"/>
              <a:t> Disco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709404-0D33-43BA-82F1-2C33669EF7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647" y="3422926"/>
            <a:ext cx="9714155" cy="150554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4422935-D4A9-497C-94AE-C30CB72F77FF}"/>
              </a:ext>
            </a:extLst>
          </p:cNvPr>
          <p:cNvSpPr txBox="1"/>
          <p:nvPr/>
        </p:nvSpPr>
        <p:spPr>
          <a:xfrm rot="18801686">
            <a:off x="1300570" y="2944523"/>
            <a:ext cx="7473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200" b="1" dirty="0">
                <a:solidFill>
                  <a:srgbClr val="285EAF"/>
                </a:solidFill>
              </a:rPr>
              <a:t>Case ID</a:t>
            </a:r>
            <a:endParaRPr lang="en-US" sz="1200" b="1" dirty="0">
              <a:solidFill>
                <a:srgbClr val="285EAF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74DBD5-C433-4181-9ECB-F08FB07E8B77}"/>
              </a:ext>
            </a:extLst>
          </p:cNvPr>
          <p:cNvSpPr txBox="1"/>
          <p:nvPr/>
        </p:nvSpPr>
        <p:spPr>
          <a:xfrm rot="18801686">
            <a:off x="1954158" y="2997654"/>
            <a:ext cx="5982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200" b="1" dirty="0" err="1">
                <a:solidFill>
                  <a:srgbClr val="285EAF"/>
                </a:solidFill>
              </a:rPr>
              <a:t>Other</a:t>
            </a:r>
            <a:endParaRPr lang="en-US" sz="1200" b="1" dirty="0">
              <a:solidFill>
                <a:srgbClr val="285EAF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11C8757-C15C-4752-B87F-F88BFAD6D57F}"/>
              </a:ext>
            </a:extLst>
          </p:cNvPr>
          <p:cNvSpPr txBox="1"/>
          <p:nvPr/>
        </p:nvSpPr>
        <p:spPr>
          <a:xfrm rot="18801686">
            <a:off x="2491855" y="2921453"/>
            <a:ext cx="7809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200" b="1" dirty="0" err="1">
                <a:solidFill>
                  <a:srgbClr val="285EAF"/>
                </a:solidFill>
              </a:rPr>
              <a:t>Remove</a:t>
            </a:r>
            <a:endParaRPr lang="en-US" sz="1200" b="1" dirty="0">
              <a:solidFill>
                <a:srgbClr val="285EAF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F7331F-2CF9-4CEF-9FA0-679DB1A13FA2}"/>
              </a:ext>
            </a:extLst>
          </p:cNvPr>
          <p:cNvSpPr txBox="1"/>
          <p:nvPr/>
        </p:nvSpPr>
        <p:spPr>
          <a:xfrm rot="18801686">
            <a:off x="3840686" y="2941211"/>
            <a:ext cx="7393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200" b="1" dirty="0">
                <a:solidFill>
                  <a:srgbClr val="285EAF"/>
                </a:solidFill>
              </a:rPr>
              <a:t>Activity</a:t>
            </a:r>
            <a:endParaRPr lang="en-US" sz="1200" b="1" dirty="0">
              <a:solidFill>
                <a:srgbClr val="285EAF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3A15ACB-8955-40D8-92A8-D1DEF55B846B}"/>
              </a:ext>
            </a:extLst>
          </p:cNvPr>
          <p:cNvSpPr txBox="1"/>
          <p:nvPr/>
        </p:nvSpPr>
        <p:spPr>
          <a:xfrm rot="18801686">
            <a:off x="5490809" y="2982677"/>
            <a:ext cx="5982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200" b="1" dirty="0" err="1">
                <a:solidFill>
                  <a:srgbClr val="285EAF"/>
                </a:solidFill>
              </a:rPr>
              <a:t>Other</a:t>
            </a:r>
            <a:endParaRPr lang="en-US" sz="1200" b="1" dirty="0">
              <a:solidFill>
                <a:srgbClr val="285EAF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EC4DDF8-2C31-43D1-ADEA-A1EBD68846FC}"/>
              </a:ext>
            </a:extLst>
          </p:cNvPr>
          <p:cNvSpPr txBox="1"/>
          <p:nvPr/>
        </p:nvSpPr>
        <p:spPr>
          <a:xfrm rot="18801686">
            <a:off x="8258901" y="2980175"/>
            <a:ext cx="5982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200" b="1" dirty="0" err="1">
                <a:solidFill>
                  <a:srgbClr val="285EAF"/>
                </a:solidFill>
              </a:rPr>
              <a:t>Other</a:t>
            </a:r>
            <a:endParaRPr lang="en-US" sz="1200" b="1" dirty="0">
              <a:solidFill>
                <a:srgbClr val="285EAF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02E08B9-F187-4124-BB21-FD978DAC5CCE}"/>
              </a:ext>
            </a:extLst>
          </p:cNvPr>
          <p:cNvSpPr txBox="1"/>
          <p:nvPr/>
        </p:nvSpPr>
        <p:spPr>
          <a:xfrm rot="18801686">
            <a:off x="6305018" y="2838297"/>
            <a:ext cx="9930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200" b="1" dirty="0" err="1">
                <a:solidFill>
                  <a:srgbClr val="285EAF"/>
                </a:solidFill>
              </a:rPr>
              <a:t>Timestamp</a:t>
            </a:r>
            <a:endParaRPr lang="en-US" sz="1200" b="1" dirty="0">
              <a:solidFill>
                <a:srgbClr val="285EAF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2BCA2CB-1E82-4E64-8E6E-6C34A2621933}"/>
              </a:ext>
            </a:extLst>
          </p:cNvPr>
          <p:cNvSpPr txBox="1"/>
          <p:nvPr/>
        </p:nvSpPr>
        <p:spPr>
          <a:xfrm rot="18801686">
            <a:off x="7188688" y="2899502"/>
            <a:ext cx="8835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200" b="1" dirty="0">
                <a:solidFill>
                  <a:srgbClr val="285EAF"/>
                </a:solidFill>
              </a:rPr>
              <a:t>Resource</a:t>
            </a:r>
            <a:endParaRPr lang="en-US" sz="1200" b="1" dirty="0">
              <a:solidFill>
                <a:srgbClr val="285EAF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4CA0CBA-191A-4081-8D2A-C0C7D230159D}"/>
              </a:ext>
            </a:extLst>
          </p:cNvPr>
          <p:cNvSpPr txBox="1"/>
          <p:nvPr/>
        </p:nvSpPr>
        <p:spPr>
          <a:xfrm rot="18801686">
            <a:off x="9691436" y="2999225"/>
            <a:ext cx="5982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200" b="1" dirty="0" err="1">
                <a:solidFill>
                  <a:srgbClr val="285EAF"/>
                </a:solidFill>
              </a:rPr>
              <a:t>Other</a:t>
            </a:r>
            <a:endParaRPr lang="en-US" sz="1200" b="1" dirty="0">
              <a:solidFill>
                <a:srgbClr val="285EAF"/>
              </a:solidFill>
            </a:endParaRPr>
          </a:p>
        </p:txBody>
      </p:sp>
      <p:sp>
        <p:nvSpPr>
          <p:cNvPr id="3" name="Metin kutusu 2">
            <a:extLst>
              <a:ext uri="{FF2B5EF4-FFF2-40B4-BE49-F238E27FC236}">
                <a16:creationId xmlns:a16="http://schemas.microsoft.com/office/drawing/2014/main" id="{A229B310-B3C4-4773-B8A0-14F072635C10}"/>
              </a:ext>
            </a:extLst>
          </p:cNvPr>
          <p:cNvSpPr txBox="1"/>
          <p:nvPr/>
        </p:nvSpPr>
        <p:spPr>
          <a:xfrm>
            <a:off x="943647" y="5242560"/>
            <a:ext cx="97141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err="1"/>
              <a:t>While</a:t>
            </a:r>
            <a:r>
              <a:rPr lang="tr-TR" dirty="0"/>
              <a:t> </a:t>
            </a:r>
            <a:r>
              <a:rPr lang="tr-TR" dirty="0" err="1"/>
              <a:t>uploading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process</a:t>
            </a:r>
            <a:r>
              <a:rPr lang="tr-TR" dirty="0"/>
              <a:t> data </a:t>
            </a:r>
            <a:r>
              <a:rPr lang="tr-TR" dirty="0" err="1"/>
              <a:t>to</a:t>
            </a:r>
            <a:r>
              <a:rPr lang="tr-TR" dirty="0"/>
              <a:t> Disco software, </a:t>
            </a:r>
            <a:r>
              <a:rPr lang="tr-TR" dirty="0" err="1"/>
              <a:t>we</a:t>
            </a:r>
            <a:r>
              <a:rPr lang="tr-TR" dirty="0"/>
              <a:t> </a:t>
            </a:r>
            <a:r>
              <a:rPr lang="tr-TR" dirty="0" err="1"/>
              <a:t>defined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columns</a:t>
            </a:r>
            <a:r>
              <a:rPr lang="tr-TR" dirty="0"/>
              <a:t> of </a:t>
            </a:r>
            <a:r>
              <a:rPr lang="tr-TR" dirty="0" err="1"/>
              <a:t>the</a:t>
            </a:r>
            <a:r>
              <a:rPr lang="tr-TR" dirty="0"/>
              <a:t> data as </a:t>
            </a:r>
            <a:r>
              <a:rPr lang="tr-TR" dirty="0" err="1"/>
              <a:t>you</a:t>
            </a:r>
            <a:r>
              <a:rPr lang="tr-TR" dirty="0"/>
              <a:t> </a:t>
            </a:r>
            <a:r>
              <a:rPr lang="tr-TR" dirty="0" err="1"/>
              <a:t>see</a:t>
            </a:r>
            <a:r>
              <a:rPr lang="tr-TR" dirty="0"/>
              <a:t> </a:t>
            </a:r>
            <a:r>
              <a:rPr lang="tr-TR" dirty="0" err="1"/>
              <a:t>above</a:t>
            </a:r>
            <a:r>
              <a:rPr lang="tr-T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097626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FAF13D-A67F-4E20-9A5F-785064B5E3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438" y="1389551"/>
            <a:ext cx="6974264" cy="4991210"/>
          </a:xfrm>
        </p:spPr>
        <p:txBody>
          <a:bodyPr>
            <a:normAutofit/>
          </a:bodyPr>
          <a:lstStyle/>
          <a:p>
            <a:r>
              <a:rPr lang="tr-TR" sz="1600" dirty="0" err="1"/>
              <a:t>The</a:t>
            </a:r>
            <a:r>
              <a:rPr lang="tr-TR" sz="1600" dirty="0"/>
              <a:t> </a:t>
            </a:r>
            <a:r>
              <a:rPr lang="tr-TR" sz="1600" dirty="0" err="1"/>
              <a:t>procedures</a:t>
            </a:r>
            <a:r>
              <a:rPr lang="tr-TR" sz="1600" dirty="0"/>
              <a:t> of </a:t>
            </a:r>
            <a:r>
              <a:rPr lang="tr-TR" sz="1600" dirty="0" err="1"/>
              <a:t>half</a:t>
            </a:r>
            <a:r>
              <a:rPr lang="tr-TR" sz="1600" dirty="0"/>
              <a:t> (130 </a:t>
            </a:r>
            <a:r>
              <a:rPr lang="tr-TR" sz="1600" dirty="0" err="1"/>
              <a:t>people</a:t>
            </a:r>
            <a:r>
              <a:rPr lang="tr-TR" sz="1600" dirty="0"/>
              <a:t>) of </a:t>
            </a:r>
            <a:r>
              <a:rPr lang="tr-TR" sz="1600" dirty="0" err="1"/>
              <a:t>those</a:t>
            </a:r>
            <a:r>
              <a:rPr lang="tr-TR" sz="1600" dirty="0"/>
              <a:t> (263 </a:t>
            </a:r>
            <a:r>
              <a:rPr lang="tr-TR" sz="1600" dirty="0" err="1"/>
              <a:t>people</a:t>
            </a:r>
            <a:r>
              <a:rPr lang="tr-TR" sz="1600" dirty="0"/>
              <a:t>) </a:t>
            </a:r>
            <a:r>
              <a:rPr lang="tr-TR" sz="1600" dirty="0" err="1"/>
              <a:t>who</a:t>
            </a:r>
            <a:r>
              <a:rPr lang="tr-TR" sz="1600" dirty="0"/>
              <a:t> </a:t>
            </a:r>
            <a:r>
              <a:rPr lang="tr-TR" sz="1600" dirty="0" err="1"/>
              <a:t>go</a:t>
            </a:r>
            <a:r>
              <a:rPr lang="tr-TR" sz="1600" dirty="0"/>
              <a:t> </a:t>
            </a:r>
            <a:r>
              <a:rPr lang="tr-TR" sz="1600" dirty="0" err="1"/>
              <a:t>from</a:t>
            </a:r>
            <a:r>
              <a:rPr lang="tr-TR" sz="1600" dirty="0"/>
              <a:t> </a:t>
            </a:r>
            <a:r>
              <a:rPr lang="tr-TR" sz="1600" dirty="0" err="1"/>
              <a:t>the</a:t>
            </a:r>
            <a:r>
              <a:rPr lang="tr-TR" sz="1600" dirty="0"/>
              <a:t> </a:t>
            </a:r>
            <a:r>
              <a:rPr lang="tr-TR" sz="1600" dirty="0" err="1"/>
              <a:t>Pediatric</a:t>
            </a:r>
            <a:r>
              <a:rPr lang="tr-TR" sz="1600" dirty="0"/>
              <a:t> Normal </a:t>
            </a:r>
            <a:r>
              <a:rPr lang="tr-TR" sz="1600" dirty="0" err="1"/>
              <a:t>Examination</a:t>
            </a:r>
            <a:r>
              <a:rPr lang="tr-TR" sz="1600" dirty="0"/>
              <a:t> </a:t>
            </a:r>
            <a:r>
              <a:rPr lang="tr-TR" sz="1600" dirty="0" err="1"/>
              <a:t>to</a:t>
            </a:r>
            <a:r>
              <a:rPr lang="tr-TR" sz="1600" dirty="0"/>
              <a:t> </a:t>
            </a:r>
            <a:r>
              <a:rPr lang="tr-TR" sz="1600" dirty="0" err="1"/>
              <a:t>the</a:t>
            </a:r>
            <a:r>
              <a:rPr lang="tr-TR" sz="1600" dirty="0"/>
              <a:t> </a:t>
            </a:r>
            <a:r>
              <a:rPr lang="tr-TR" sz="1600" dirty="0" err="1"/>
              <a:t>Pediatric</a:t>
            </a:r>
            <a:r>
              <a:rPr lang="tr-TR" sz="1600" dirty="0"/>
              <a:t> Control </a:t>
            </a:r>
            <a:r>
              <a:rPr lang="tr-TR" sz="1600" dirty="0" err="1"/>
              <a:t>Examination</a:t>
            </a:r>
            <a:r>
              <a:rPr lang="tr-TR" sz="1600" dirty="0"/>
              <a:t> </a:t>
            </a:r>
            <a:r>
              <a:rPr lang="tr-TR" sz="1600" dirty="0" err="1"/>
              <a:t>take</a:t>
            </a:r>
            <a:r>
              <a:rPr lang="tr-TR" sz="1600" dirty="0"/>
              <a:t> </a:t>
            </a:r>
            <a:r>
              <a:rPr lang="tr-TR" sz="1600" dirty="0" err="1"/>
              <a:t>longer</a:t>
            </a:r>
            <a:r>
              <a:rPr lang="tr-TR" sz="1600" dirty="0"/>
              <a:t> </a:t>
            </a:r>
            <a:r>
              <a:rPr lang="tr-TR" sz="1600" dirty="0" err="1"/>
              <a:t>than</a:t>
            </a:r>
            <a:r>
              <a:rPr lang="tr-TR" sz="1600" dirty="0"/>
              <a:t> 7 </a:t>
            </a:r>
            <a:r>
              <a:rPr lang="tr-TR" sz="1600" dirty="0" err="1"/>
              <a:t>days</a:t>
            </a:r>
            <a:r>
              <a:rPr lang="tr-TR" sz="1600" dirty="0"/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C9551E-637B-4106-8879-3E5631E8920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2577" y="622570"/>
            <a:ext cx="2400300" cy="2270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8D94C93-9C0C-4C97-9EE4-F9012D0F26FB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4221" y="3232294"/>
            <a:ext cx="9108656" cy="300313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942591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DF4C84-13A6-4F73-8DB7-93D473C5C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Part</a:t>
            </a:r>
            <a:r>
              <a:rPr lang="tr-TR" dirty="0"/>
              <a:t> 2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B88B85-2703-4FC7-B2E5-80B3BCC547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sz="1600" dirty="0" err="1"/>
              <a:t>The</a:t>
            </a:r>
            <a:r>
              <a:rPr lang="tr-TR" sz="1600" dirty="0"/>
              <a:t> </a:t>
            </a:r>
            <a:r>
              <a:rPr lang="tr-TR" sz="1600" dirty="0" err="1"/>
              <a:t>two</a:t>
            </a:r>
            <a:r>
              <a:rPr lang="tr-TR" sz="1600" dirty="0"/>
              <a:t> </a:t>
            </a:r>
            <a:r>
              <a:rPr lang="tr-TR" sz="1600" dirty="0" err="1"/>
              <a:t>activities</a:t>
            </a:r>
            <a:r>
              <a:rPr lang="tr-TR" sz="1600" dirty="0"/>
              <a:t> </a:t>
            </a:r>
            <a:r>
              <a:rPr lang="tr-TR" sz="1600" dirty="0" err="1"/>
              <a:t>with</a:t>
            </a:r>
            <a:r>
              <a:rPr lang="tr-TR" sz="1600" dirty="0"/>
              <a:t> </a:t>
            </a:r>
            <a:r>
              <a:rPr lang="tr-TR" sz="1600" dirty="0" err="1"/>
              <a:t>the</a:t>
            </a:r>
            <a:r>
              <a:rPr lang="tr-TR" sz="1600" dirty="0"/>
              <a:t> </a:t>
            </a:r>
            <a:r>
              <a:rPr lang="tr-TR" sz="1600" dirty="0" err="1"/>
              <a:t>most</a:t>
            </a:r>
            <a:r>
              <a:rPr lang="tr-TR" sz="1600" dirty="0"/>
              <a:t> </a:t>
            </a:r>
            <a:r>
              <a:rPr lang="tr-TR" sz="1600" dirty="0" err="1"/>
              <a:t>frequency</a:t>
            </a:r>
            <a:r>
              <a:rPr lang="tr-TR" sz="1600" dirty="0"/>
              <a:t> in </a:t>
            </a:r>
            <a:r>
              <a:rPr lang="tr-TR" sz="1600" dirty="0" err="1"/>
              <a:t>the</a:t>
            </a:r>
            <a:r>
              <a:rPr lang="tr-TR" sz="1600" dirty="0"/>
              <a:t> </a:t>
            </a:r>
            <a:r>
              <a:rPr lang="tr-TR" sz="1600" dirty="0" err="1"/>
              <a:t>process</a:t>
            </a:r>
            <a:endParaRPr lang="tr-TR" sz="1600" dirty="0"/>
          </a:p>
          <a:p>
            <a:r>
              <a:rPr lang="tr-TR" dirty="0" err="1"/>
              <a:t>Repeated</a:t>
            </a:r>
            <a:r>
              <a:rPr lang="tr-TR" dirty="0"/>
              <a:t> normal </a:t>
            </a:r>
            <a:r>
              <a:rPr lang="tr-TR" dirty="0" err="1"/>
              <a:t>examinations</a:t>
            </a:r>
            <a:endParaRPr lang="tr-TR" dirty="0"/>
          </a:p>
          <a:p>
            <a:r>
              <a:rPr lang="tr-TR" dirty="0" err="1"/>
              <a:t>Workload</a:t>
            </a:r>
            <a:r>
              <a:rPr lang="tr-TR" dirty="0"/>
              <a:t> </a:t>
            </a:r>
            <a:r>
              <a:rPr lang="tr-TR" dirty="0" err="1"/>
              <a:t>Balancing</a:t>
            </a:r>
            <a:endParaRPr lang="tr-TR" dirty="0"/>
          </a:p>
          <a:p>
            <a:r>
              <a:rPr lang="tr-TR" dirty="0" err="1"/>
              <a:t>Length</a:t>
            </a:r>
            <a:r>
              <a:rPr lang="tr-TR" dirty="0"/>
              <a:t> of </a:t>
            </a:r>
            <a:r>
              <a:rPr lang="tr-TR" dirty="0" err="1"/>
              <a:t>periods</a:t>
            </a:r>
            <a:r>
              <a:rPr lang="tr-TR" dirty="0"/>
              <a:t> </a:t>
            </a:r>
            <a:r>
              <a:rPr lang="tr-TR" dirty="0" err="1"/>
              <a:t>between</a:t>
            </a:r>
            <a:r>
              <a:rPr lang="tr-TR" dirty="0"/>
              <a:t> normal </a:t>
            </a:r>
            <a:r>
              <a:rPr lang="tr-TR" dirty="0" err="1"/>
              <a:t>examination</a:t>
            </a:r>
            <a:r>
              <a:rPr lang="tr-TR" dirty="0"/>
              <a:t> – </a:t>
            </a:r>
            <a:r>
              <a:rPr lang="tr-TR" dirty="0" err="1"/>
              <a:t>control</a:t>
            </a:r>
            <a:r>
              <a:rPr lang="tr-TR" dirty="0"/>
              <a:t> </a:t>
            </a:r>
            <a:r>
              <a:rPr lang="tr-TR" dirty="0" err="1"/>
              <a:t>examination</a:t>
            </a:r>
            <a:endParaRPr lang="tr-TR" dirty="0"/>
          </a:p>
          <a:p>
            <a:r>
              <a:rPr lang="tr-TR" dirty="0" err="1"/>
              <a:t>Interpretation</a:t>
            </a:r>
            <a:r>
              <a:rPr lang="tr-TR" dirty="0"/>
              <a:t> </a:t>
            </a:r>
            <a:r>
              <a:rPr lang="tr-TR" dirty="0" err="1"/>
              <a:t>by</a:t>
            </a:r>
            <a:r>
              <a:rPr lang="tr-TR" dirty="0"/>
              <a:t> </a:t>
            </a:r>
            <a:r>
              <a:rPr lang="tr-TR" dirty="0" err="1"/>
              <a:t>days</a:t>
            </a:r>
            <a:endParaRPr lang="tr-TR" dirty="0"/>
          </a:p>
          <a:p>
            <a:r>
              <a:rPr lang="tr-TR" dirty="0" err="1"/>
              <a:t>Less</a:t>
            </a:r>
            <a:r>
              <a:rPr lang="tr-TR" dirty="0"/>
              <a:t> </a:t>
            </a:r>
            <a:r>
              <a:rPr lang="tr-TR" dirty="0" err="1"/>
              <a:t>used</a:t>
            </a:r>
            <a:r>
              <a:rPr lang="tr-TR" dirty="0"/>
              <a:t> </a:t>
            </a:r>
            <a:r>
              <a:rPr lang="tr-TR" dirty="0" err="1"/>
              <a:t>departments</a:t>
            </a:r>
            <a:endParaRPr lang="tr-TR" dirty="0"/>
          </a:p>
          <a:p>
            <a:r>
              <a:rPr lang="tr-TR" dirty="0" err="1"/>
              <a:t>Departments</a:t>
            </a:r>
            <a:r>
              <a:rPr lang="tr-TR" dirty="0"/>
              <a:t> in </a:t>
            </a:r>
            <a:r>
              <a:rPr lang="tr-TR" dirty="0" err="1"/>
              <a:t>more</a:t>
            </a:r>
            <a:r>
              <a:rPr lang="tr-TR" dirty="0"/>
              <a:t> </a:t>
            </a:r>
            <a:r>
              <a:rPr lang="tr-TR" dirty="0" err="1"/>
              <a:t>than</a:t>
            </a:r>
            <a:r>
              <a:rPr lang="tr-TR" dirty="0"/>
              <a:t> </a:t>
            </a:r>
            <a:r>
              <a:rPr lang="tr-TR" dirty="0" err="1"/>
              <a:t>one</a:t>
            </a:r>
            <a:r>
              <a:rPr lang="tr-TR" dirty="0"/>
              <a:t> </a:t>
            </a:r>
            <a:r>
              <a:rPr lang="tr-TR" dirty="0" err="1"/>
              <a:t>polyclinic</a:t>
            </a:r>
            <a:endParaRPr lang="tr-TR" dirty="0"/>
          </a:p>
          <a:p>
            <a:r>
              <a:rPr lang="tr-TR" dirty="0" err="1"/>
              <a:t>Waiting</a:t>
            </a:r>
            <a:r>
              <a:rPr lang="tr-TR" dirty="0"/>
              <a:t> </a:t>
            </a:r>
            <a:r>
              <a:rPr lang="tr-TR" dirty="0" err="1"/>
              <a:t>and</a:t>
            </a:r>
            <a:r>
              <a:rPr lang="tr-TR" dirty="0"/>
              <a:t> </a:t>
            </a:r>
            <a:r>
              <a:rPr lang="tr-TR" dirty="0" err="1"/>
              <a:t>examination</a:t>
            </a:r>
            <a:r>
              <a:rPr lang="tr-TR" dirty="0"/>
              <a:t> </a:t>
            </a:r>
            <a:r>
              <a:rPr lang="tr-TR" dirty="0" err="1"/>
              <a:t>times</a:t>
            </a:r>
            <a:endParaRPr lang="tr-TR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59610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8681F3-710D-4C44-A9C2-30A677F61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z="4000" dirty="0" err="1"/>
              <a:t>The</a:t>
            </a:r>
            <a:r>
              <a:rPr lang="tr-TR" sz="4000" dirty="0"/>
              <a:t> </a:t>
            </a:r>
            <a:r>
              <a:rPr lang="tr-TR" sz="4000" dirty="0" err="1"/>
              <a:t>two</a:t>
            </a:r>
            <a:r>
              <a:rPr lang="tr-TR" sz="4000" dirty="0"/>
              <a:t> </a:t>
            </a:r>
            <a:r>
              <a:rPr lang="tr-TR" sz="4000" dirty="0" err="1"/>
              <a:t>activities</a:t>
            </a:r>
            <a:r>
              <a:rPr lang="tr-TR" sz="4000" dirty="0"/>
              <a:t> </a:t>
            </a:r>
            <a:r>
              <a:rPr lang="tr-TR" sz="4000" dirty="0" err="1"/>
              <a:t>with</a:t>
            </a:r>
            <a:r>
              <a:rPr lang="tr-TR" sz="4000" dirty="0"/>
              <a:t> </a:t>
            </a:r>
            <a:r>
              <a:rPr lang="tr-TR" sz="4000" dirty="0" err="1"/>
              <a:t>the</a:t>
            </a:r>
            <a:r>
              <a:rPr lang="tr-TR" sz="4000" dirty="0"/>
              <a:t> </a:t>
            </a:r>
            <a:r>
              <a:rPr lang="tr-TR" sz="4000" dirty="0" err="1"/>
              <a:t>most</a:t>
            </a:r>
            <a:r>
              <a:rPr lang="tr-TR" sz="4000" dirty="0"/>
              <a:t> </a:t>
            </a:r>
            <a:r>
              <a:rPr lang="tr-TR" sz="4000" dirty="0" err="1"/>
              <a:t>frequency</a:t>
            </a:r>
            <a:r>
              <a:rPr lang="tr-TR" dirty="0"/>
              <a:t> in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process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AD67A3-7917-4827-9ACB-24F7496A2B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3119718"/>
            <a:ext cx="3711388" cy="2833026"/>
          </a:xfrm>
        </p:spPr>
        <p:txBody>
          <a:bodyPr/>
          <a:lstStyle/>
          <a:p>
            <a:r>
              <a:rPr lang="tr-TR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We</a:t>
            </a:r>
            <a:r>
              <a:rPr lang="tr-TR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tr-TR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filtered</a:t>
            </a:r>
            <a:r>
              <a:rPr lang="tr-TR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tr-TR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the</a:t>
            </a:r>
            <a:r>
              <a:rPr lang="tr-TR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tr-TR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two</a:t>
            </a:r>
            <a:r>
              <a:rPr lang="tr-TR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tr-TR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most</a:t>
            </a:r>
            <a:r>
              <a:rPr lang="tr-TR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tr-TR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used</a:t>
            </a:r>
            <a:r>
              <a:rPr lang="tr-TR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tr-TR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activities</a:t>
            </a:r>
            <a:r>
              <a:rPr lang="tr-TR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in </a:t>
            </a:r>
            <a:r>
              <a:rPr lang="tr-TR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the</a:t>
            </a:r>
            <a:r>
              <a:rPr lang="tr-TR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tr-TR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process</a:t>
            </a:r>
            <a:r>
              <a:rPr lang="tr-TR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 </a:t>
            </a:r>
            <a:r>
              <a:rPr lang="tr-TR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Pediatric</a:t>
            </a:r>
            <a:r>
              <a:rPr lang="tr-TR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tr-TR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Health</a:t>
            </a:r>
            <a:r>
              <a:rPr lang="tr-TR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tr-TR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and</a:t>
            </a:r>
            <a:r>
              <a:rPr lang="tr-TR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tr-TR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Diseases</a:t>
            </a:r>
            <a:r>
              <a:rPr lang="tr-TR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Normal </a:t>
            </a:r>
            <a:r>
              <a:rPr lang="tr-TR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Examination</a:t>
            </a:r>
            <a:r>
              <a:rPr lang="tr-TR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tr-TR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Pediatric</a:t>
            </a:r>
            <a:r>
              <a:rPr lang="tr-TR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tr-TR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Health</a:t>
            </a:r>
            <a:r>
              <a:rPr lang="tr-TR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tr-TR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and</a:t>
            </a:r>
            <a:r>
              <a:rPr lang="tr-TR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tr-TR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Disease</a:t>
            </a:r>
            <a:r>
              <a:rPr lang="tr-TR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Control </a:t>
            </a:r>
            <a:r>
              <a:rPr lang="tr-TR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Examination</a:t>
            </a:r>
            <a:r>
              <a:rPr lang="tr-TR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899B8C-33CD-43B2-BE4C-06819552AEE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6096" y="1932790"/>
            <a:ext cx="5844988" cy="421443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659153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8EB0D1-C274-49A0-AECD-348416ADAF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5080" y="650449"/>
            <a:ext cx="6361522" cy="2309566"/>
          </a:xfrm>
        </p:spPr>
        <p:txBody>
          <a:bodyPr>
            <a:normAutofit fontScale="92500" lnSpcReduction="20000"/>
          </a:bodyPr>
          <a:lstStyle/>
          <a:p>
            <a:r>
              <a:rPr lang="tr-TR" dirty="0" err="1"/>
              <a:t>Below</a:t>
            </a:r>
            <a:r>
              <a:rPr lang="tr-TR" dirty="0"/>
              <a:t> is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distribution</a:t>
            </a:r>
            <a:r>
              <a:rPr lang="tr-TR" dirty="0"/>
              <a:t> of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doctors</a:t>
            </a:r>
            <a:r>
              <a:rPr lang="tr-TR" dirty="0"/>
              <a:t> </a:t>
            </a:r>
            <a:r>
              <a:rPr lang="tr-TR" dirty="0" err="1"/>
              <a:t>working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most</a:t>
            </a:r>
            <a:r>
              <a:rPr lang="tr-TR" dirty="0"/>
              <a:t> in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two</a:t>
            </a:r>
            <a:r>
              <a:rPr lang="tr-TR" dirty="0"/>
              <a:t> </a:t>
            </a:r>
            <a:r>
              <a:rPr lang="tr-TR" dirty="0" err="1"/>
              <a:t>most</a:t>
            </a:r>
            <a:r>
              <a:rPr lang="tr-TR" dirty="0"/>
              <a:t> </a:t>
            </a:r>
            <a:r>
              <a:rPr lang="tr-TR" dirty="0" err="1"/>
              <a:t>used</a:t>
            </a:r>
            <a:r>
              <a:rPr lang="tr-TR" dirty="0"/>
              <a:t> </a:t>
            </a:r>
            <a:r>
              <a:rPr lang="tr-TR" dirty="0" err="1"/>
              <a:t>activities</a:t>
            </a:r>
            <a:r>
              <a:rPr lang="tr-TR" dirty="0"/>
              <a:t> </a:t>
            </a:r>
            <a:r>
              <a:rPr lang="tr-TR" dirty="0" err="1"/>
              <a:t>we</a:t>
            </a:r>
            <a:r>
              <a:rPr lang="tr-TR" dirty="0"/>
              <a:t> </a:t>
            </a:r>
            <a:r>
              <a:rPr lang="tr-TR" dirty="0" err="1"/>
              <a:t>selected</a:t>
            </a:r>
            <a:r>
              <a:rPr lang="tr-TR" dirty="0"/>
              <a:t>.</a:t>
            </a:r>
          </a:p>
          <a:p>
            <a:endParaRPr lang="tr-TR" dirty="0"/>
          </a:p>
          <a:p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doctor</a:t>
            </a:r>
            <a:r>
              <a:rPr lang="tr-TR" dirty="0"/>
              <a:t> </a:t>
            </a:r>
            <a:r>
              <a:rPr lang="tr-TR" dirty="0" err="1"/>
              <a:t>who</a:t>
            </a:r>
            <a:r>
              <a:rPr lang="tr-TR" dirty="0"/>
              <a:t> </a:t>
            </a:r>
            <a:r>
              <a:rPr lang="tr-TR" dirty="0" err="1"/>
              <a:t>worked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most</a:t>
            </a:r>
            <a:r>
              <a:rPr lang="tr-TR" dirty="0"/>
              <a:t> in </a:t>
            </a:r>
            <a:r>
              <a:rPr lang="tr-TR" dirty="0" err="1"/>
              <a:t>these</a:t>
            </a:r>
            <a:r>
              <a:rPr lang="tr-TR" dirty="0"/>
              <a:t> </a:t>
            </a:r>
            <a:r>
              <a:rPr lang="tr-TR" dirty="0" err="1"/>
              <a:t>activities</a:t>
            </a:r>
            <a:r>
              <a:rPr lang="tr-TR" dirty="0"/>
              <a:t> </a:t>
            </a:r>
            <a:r>
              <a:rPr lang="tr-TR" dirty="0" err="1"/>
              <a:t>performed</a:t>
            </a:r>
            <a:r>
              <a:rPr lang="tr-TR" dirty="0"/>
              <a:t> 518 </a:t>
            </a:r>
            <a:r>
              <a:rPr lang="tr-TR" dirty="0" err="1"/>
              <a:t>procedures</a:t>
            </a:r>
            <a:r>
              <a:rPr lang="tr-TR" dirty="0"/>
              <a:t>. </a:t>
            </a:r>
            <a:r>
              <a:rPr lang="tr-TR" dirty="0" err="1"/>
              <a:t>Among</a:t>
            </a:r>
            <a:r>
              <a:rPr lang="tr-TR" dirty="0"/>
              <a:t> </a:t>
            </a:r>
            <a:r>
              <a:rPr lang="tr-TR" dirty="0" err="1"/>
              <a:t>these</a:t>
            </a:r>
            <a:r>
              <a:rPr lang="tr-TR" dirty="0"/>
              <a:t> </a:t>
            </a:r>
            <a:r>
              <a:rPr lang="tr-TR" dirty="0" err="1"/>
              <a:t>activities</a:t>
            </a:r>
            <a:r>
              <a:rPr lang="tr-TR" dirty="0"/>
              <a:t>, </a:t>
            </a:r>
            <a:r>
              <a:rPr lang="tr-TR" dirty="0" err="1"/>
              <a:t>doctors</a:t>
            </a:r>
            <a:r>
              <a:rPr lang="tr-TR" dirty="0"/>
              <a:t> </a:t>
            </a:r>
            <a:r>
              <a:rPr lang="tr-TR" dirty="0" err="1"/>
              <a:t>performed</a:t>
            </a:r>
            <a:r>
              <a:rPr lang="tr-TR" dirty="0"/>
              <a:t> an </a:t>
            </a:r>
            <a:r>
              <a:rPr lang="tr-TR" dirty="0" err="1"/>
              <a:t>average</a:t>
            </a:r>
            <a:r>
              <a:rPr lang="tr-TR" dirty="0"/>
              <a:t> of 64 </a:t>
            </a:r>
            <a:r>
              <a:rPr lang="tr-TR" dirty="0" err="1"/>
              <a:t>procedures</a:t>
            </a:r>
            <a:r>
              <a:rPr lang="tr-TR" dirty="0"/>
              <a:t>.</a:t>
            </a:r>
          </a:p>
          <a:p>
            <a:endParaRPr lang="tr-TR" dirty="0"/>
          </a:p>
          <a:p>
            <a:r>
              <a:rPr lang="tr-TR" dirty="0" err="1"/>
              <a:t>In</a:t>
            </a:r>
            <a:r>
              <a:rPr lang="tr-TR" dirty="0"/>
              <a:t> </a:t>
            </a:r>
            <a:r>
              <a:rPr lang="tr-TR" dirty="0" err="1"/>
              <a:t>other</a:t>
            </a:r>
            <a:r>
              <a:rPr lang="tr-TR" dirty="0"/>
              <a:t> </a:t>
            </a:r>
            <a:r>
              <a:rPr lang="tr-TR" dirty="0" err="1"/>
              <a:t>words</a:t>
            </a:r>
            <a:r>
              <a:rPr lang="tr-TR" dirty="0"/>
              <a:t>, </a:t>
            </a:r>
            <a:r>
              <a:rPr lang="tr-TR" dirty="0" err="1"/>
              <a:t>doctors</a:t>
            </a:r>
            <a:r>
              <a:rPr lang="tr-TR" dirty="0"/>
              <a:t> </a:t>
            </a:r>
            <a:r>
              <a:rPr lang="tr-TR" dirty="0" err="1"/>
              <a:t>who</a:t>
            </a:r>
            <a:r>
              <a:rPr lang="tr-TR" dirty="0"/>
              <a:t> </a:t>
            </a:r>
            <a:r>
              <a:rPr lang="tr-TR" dirty="0" err="1"/>
              <a:t>perform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most</a:t>
            </a:r>
            <a:r>
              <a:rPr lang="tr-TR" dirty="0"/>
              <a:t> </a:t>
            </a:r>
            <a:r>
              <a:rPr lang="tr-TR" dirty="0" err="1"/>
              <a:t>procedures</a:t>
            </a:r>
            <a:r>
              <a:rPr lang="tr-TR" dirty="0"/>
              <a:t> </a:t>
            </a:r>
            <a:r>
              <a:rPr lang="tr-TR" dirty="0" err="1"/>
              <a:t>are</a:t>
            </a:r>
            <a:r>
              <a:rPr lang="tr-TR" dirty="0"/>
              <a:t> </a:t>
            </a:r>
            <a:r>
              <a:rPr lang="tr-TR" dirty="0" err="1"/>
              <a:t>about</a:t>
            </a:r>
            <a:r>
              <a:rPr lang="tr-TR" dirty="0"/>
              <a:t> 10 </a:t>
            </a:r>
            <a:r>
              <a:rPr lang="tr-TR" dirty="0" err="1"/>
              <a:t>times</a:t>
            </a:r>
            <a:r>
              <a:rPr lang="tr-TR" dirty="0"/>
              <a:t> </a:t>
            </a:r>
            <a:r>
              <a:rPr lang="tr-TR" dirty="0" err="1"/>
              <a:t>more</a:t>
            </a:r>
            <a:r>
              <a:rPr lang="tr-TR" dirty="0"/>
              <a:t> </a:t>
            </a:r>
            <a:r>
              <a:rPr lang="tr-TR" dirty="0" err="1"/>
              <a:t>than</a:t>
            </a:r>
            <a:r>
              <a:rPr lang="tr-TR" dirty="0"/>
              <a:t> </a:t>
            </a:r>
            <a:r>
              <a:rPr lang="tr-TR" dirty="0" err="1"/>
              <a:t>average</a:t>
            </a:r>
            <a:r>
              <a:rPr lang="tr-TR" dirty="0"/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BE83DB-D4BF-4029-B712-2EAE047B6142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080" y="3245087"/>
            <a:ext cx="9867456" cy="2791838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5C175CC-A708-4028-899A-A6094CBDE0BB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1808" y="557121"/>
            <a:ext cx="2950728" cy="240289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479851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EC966-71D0-4769-AB77-8A11EEB97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Repeated</a:t>
            </a:r>
            <a:r>
              <a:rPr lang="tr-TR" dirty="0"/>
              <a:t> normal </a:t>
            </a:r>
            <a:r>
              <a:rPr lang="tr-TR" dirty="0" err="1"/>
              <a:t>examinations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B87457-FA5D-4BAC-91DF-FC8C94A4FA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8519" y="1824282"/>
            <a:ext cx="5378388" cy="3849624"/>
          </a:xfrm>
        </p:spPr>
        <p:txBody>
          <a:bodyPr/>
          <a:lstStyle/>
          <a:p>
            <a:r>
              <a:rPr lang="tr-TR" dirty="0"/>
              <a:t>96 </a:t>
            </a:r>
            <a:r>
              <a:rPr lang="tr-TR" dirty="0" err="1"/>
              <a:t>patients</a:t>
            </a:r>
            <a:r>
              <a:rPr lang="tr-TR" dirty="0"/>
              <a:t> </a:t>
            </a:r>
            <a:r>
              <a:rPr lang="tr-TR" dirty="0" err="1"/>
              <a:t>returned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normal </a:t>
            </a:r>
            <a:r>
              <a:rPr lang="tr-TR" dirty="0" err="1"/>
              <a:t>examination</a:t>
            </a:r>
            <a:r>
              <a:rPr lang="tr-TR" dirty="0"/>
              <a:t>. </a:t>
            </a:r>
            <a:r>
              <a:rPr lang="tr-TR" dirty="0" err="1"/>
              <a:t>This</a:t>
            </a:r>
            <a:r>
              <a:rPr lang="tr-TR" dirty="0"/>
              <a:t> </a:t>
            </a:r>
            <a:r>
              <a:rPr lang="tr-TR" dirty="0" err="1"/>
              <a:t>number</a:t>
            </a:r>
            <a:r>
              <a:rPr lang="tr-TR" dirty="0"/>
              <a:t> </a:t>
            </a:r>
            <a:r>
              <a:rPr lang="tr-TR" dirty="0" err="1"/>
              <a:t>corresponds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3% of </a:t>
            </a:r>
            <a:r>
              <a:rPr lang="tr-TR" dirty="0" err="1"/>
              <a:t>all</a:t>
            </a:r>
            <a:r>
              <a:rPr lang="tr-TR" dirty="0"/>
              <a:t> </a:t>
            </a:r>
            <a:r>
              <a:rPr lang="tr-TR" dirty="0" err="1"/>
              <a:t>patients</a:t>
            </a:r>
            <a:r>
              <a:rPr lang="tr-TR" dirty="0"/>
              <a:t>.</a:t>
            </a:r>
          </a:p>
          <a:p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table</a:t>
            </a:r>
            <a:r>
              <a:rPr lang="tr-TR" dirty="0"/>
              <a:t> </a:t>
            </a:r>
            <a:r>
              <a:rPr lang="tr-TR" dirty="0" err="1"/>
              <a:t>shows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doctors</a:t>
            </a:r>
            <a:r>
              <a:rPr lang="tr-TR" dirty="0"/>
              <a:t> </a:t>
            </a:r>
            <a:r>
              <a:rPr lang="tr-TR" dirty="0" err="1"/>
              <a:t>who</a:t>
            </a:r>
            <a:r>
              <a:rPr lang="tr-TR" dirty="0"/>
              <a:t> </a:t>
            </a:r>
            <a:r>
              <a:rPr lang="tr-TR" dirty="0" err="1"/>
              <a:t>performed</a:t>
            </a:r>
            <a:r>
              <a:rPr lang="tr-TR" dirty="0"/>
              <a:t> </a:t>
            </a:r>
            <a:r>
              <a:rPr lang="tr-TR" dirty="0" err="1"/>
              <a:t>more</a:t>
            </a:r>
            <a:r>
              <a:rPr lang="tr-TR" dirty="0"/>
              <a:t> </a:t>
            </a:r>
            <a:r>
              <a:rPr lang="tr-TR" dirty="0" err="1"/>
              <a:t>than</a:t>
            </a:r>
            <a:r>
              <a:rPr lang="tr-TR" dirty="0"/>
              <a:t> </a:t>
            </a:r>
            <a:r>
              <a:rPr lang="tr-TR" dirty="0" err="1"/>
              <a:t>one</a:t>
            </a:r>
            <a:r>
              <a:rPr lang="tr-TR" dirty="0"/>
              <a:t> normal </a:t>
            </a:r>
            <a:r>
              <a:rPr lang="tr-TR" dirty="0" err="1"/>
              <a:t>examination</a:t>
            </a:r>
            <a:r>
              <a:rPr lang="tr-TR" dirty="0"/>
              <a:t> </a:t>
            </a:r>
            <a:r>
              <a:rPr lang="tr-TR" dirty="0" err="1"/>
              <a:t>for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same</a:t>
            </a:r>
            <a:r>
              <a:rPr lang="tr-TR" dirty="0"/>
              <a:t> </a:t>
            </a:r>
            <a:r>
              <a:rPr lang="tr-TR" dirty="0" err="1"/>
              <a:t>patient</a:t>
            </a:r>
            <a:r>
              <a:rPr lang="tr-TR" dirty="0"/>
              <a:t>. </a:t>
            </a:r>
            <a:r>
              <a:rPr lang="tr-TR" dirty="0" err="1"/>
              <a:t>These</a:t>
            </a:r>
            <a:r>
              <a:rPr lang="tr-TR" dirty="0"/>
              <a:t> </a:t>
            </a:r>
            <a:r>
              <a:rPr lang="tr-TR" dirty="0" err="1"/>
              <a:t>doctors</a:t>
            </a:r>
            <a:r>
              <a:rPr lang="tr-TR" dirty="0"/>
              <a:t> can be </a:t>
            </a:r>
            <a:r>
              <a:rPr lang="tr-TR" dirty="0" err="1"/>
              <a:t>consulted</a:t>
            </a:r>
            <a:r>
              <a:rPr lang="tr-TR" dirty="0"/>
              <a:t> </a:t>
            </a:r>
            <a:r>
              <a:rPr lang="tr-TR" dirty="0" err="1"/>
              <a:t>about</a:t>
            </a:r>
            <a:r>
              <a:rPr lang="tr-TR" dirty="0"/>
              <a:t> </a:t>
            </a:r>
            <a:r>
              <a:rPr lang="tr-TR" dirty="0" err="1"/>
              <a:t>this</a:t>
            </a:r>
            <a:r>
              <a:rPr lang="tr-TR" dirty="0"/>
              <a:t> </a:t>
            </a:r>
            <a:r>
              <a:rPr lang="tr-TR" dirty="0" err="1"/>
              <a:t>issue</a:t>
            </a:r>
            <a:r>
              <a:rPr lang="tr-TR" dirty="0"/>
              <a:t>. </a:t>
            </a:r>
          </a:p>
          <a:p>
            <a:r>
              <a:rPr lang="tr-TR" dirty="0" err="1"/>
              <a:t>If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reason</a:t>
            </a:r>
            <a:r>
              <a:rPr lang="tr-TR" dirty="0"/>
              <a:t> is </a:t>
            </a:r>
            <a:r>
              <a:rPr lang="tr-TR" dirty="0" err="1"/>
              <a:t>that</a:t>
            </a:r>
            <a:r>
              <a:rPr lang="tr-TR" dirty="0"/>
              <a:t> </a:t>
            </a:r>
            <a:r>
              <a:rPr lang="tr-TR" dirty="0" err="1"/>
              <a:t>certain</a:t>
            </a:r>
            <a:r>
              <a:rPr lang="tr-TR" dirty="0"/>
              <a:t> </a:t>
            </a:r>
            <a:r>
              <a:rPr lang="tr-TR" dirty="0" err="1"/>
              <a:t>doctors</a:t>
            </a:r>
            <a:r>
              <a:rPr lang="tr-TR" dirty="0"/>
              <a:t> </a:t>
            </a:r>
            <a:r>
              <a:rPr lang="tr-TR" dirty="0" err="1"/>
              <a:t>are</a:t>
            </a:r>
            <a:r>
              <a:rPr lang="tr-TR" dirty="0"/>
              <a:t> not </a:t>
            </a:r>
            <a:r>
              <a:rPr lang="tr-TR" dirty="0" err="1"/>
              <a:t>successful</a:t>
            </a:r>
            <a:r>
              <a:rPr lang="tr-TR" dirty="0"/>
              <a:t> in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examination</a:t>
            </a:r>
            <a:r>
              <a:rPr lang="tr-TR" dirty="0"/>
              <a:t>, it can be </a:t>
            </a:r>
            <a:r>
              <a:rPr lang="tr-TR" dirty="0" err="1"/>
              <a:t>tried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increase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quality</a:t>
            </a:r>
            <a:r>
              <a:rPr lang="tr-TR" dirty="0"/>
              <a:t> of </a:t>
            </a:r>
            <a:r>
              <a:rPr lang="tr-TR" dirty="0" err="1"/>
              <a:t>examination</a:t>
            </a:r>
            <a:r>
              <a:rPr lang="tr-TR" dirty="0"/>
              <a:t>.</a:t>
            </a:r>
          </a:p>
          <a:p>
            <a:endParaRPr lang="tr-T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815163-4FB0-4B8D-95C6-E00BC86687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0081" y="1823339"/>
            <a:ext cx="4885326" cy="22045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27C2B49-43D7-436B-9337-C350CF1CF8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45573" y="4306770"/>
            <a:ext cx="8651126" cy="1457325"/>
          </a:xfrm>
          <a:prstGeom prst="rect">
            <a:avLst/>
          </a:prstGeom>
        </p:spPr>
      </p:pic>
      <p:sp>
        <p:nvSpPr>
          <p:cNvPr id="4" name="Metin kutusu 3">
            <a:extLst>
              <a:ext uri="{FF2B5EF4-FFF2-40B4-BE49-F238E27FC236}">
                <a16:creationId xmlns:a16="http://schemas.microsoft.com/office/drawing/2014/main" id="{427DDBDD-2F17-4505-84C5-07F7710D45AA}"/>
              </a:ext>
            </a:extLst>
          </p:cNvPr>
          <p:cNvSpPr txBox="1"/>
          <p:nvPr/>
        </p:nvSpPr>
        <p:spPr>
          <a:xfrm>
            <a:off x="1295759" y="5773239"/>
            <a:ext cx="870094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500" dirty="0" err="1"/>
              <a:t>Doctors</a:t>
            </a:r>
            <a:r>
              <a:rPr lang="tr-TR" sz="1500" dirty="0"/>
              <a:t> </a:t>
            </a:r>
            <a:r>
              <a:rPr lang="tr-TR" sz="1500" dirty="0" err="1"/>
              <a:t>examining</a:t>
            </a:r>
            <a:r>
              <a:rPr lang="tr-TR" sz="1500" dirty="0"/>
              <a:t> </a:t>
            </a:r>
            <a:r>
              <a:rPr lang="tr-TR" sz="1500" dirty="0" err="1"/>
              <a:t>patients</a:t>
            </a:r>
            <a:r>
              <a:rPr lang="tr-TR" sz="1500" dirty="0"/>
              <a:t> </a:t>
            </a:r>
            <a:r>
              <a:rPr lang="tr-TR" sz="1500" dirty="0" err="1"/>
              <a:t>who</a:t>
            </a:r>
            <a:r>
              <a:rPr lang="tr-TR" sz="1500" dirty="0"/>
              <a:t> </a:t>
            </a:r>
            <a:r>
              <a:rPr lang="tr-TR" sz="1500" dirty="0" err="1"/>
              <a:t>repeatedly</a:t>
            </a:r>
            <a:r>
              <a:rPr lang="tr-TR" sz="1500" dirty="0"/>
              <a:t> </a:t>
            </a:r>
            <a:r>
              <a:rPr lang="tr-TR" sz="1500" dirty="0" err="1"/>
              <a:t>come</a:t>
            </a:r>
            <a:r>
              <a:rPr lang="tr-TR" sz="1500" dirty="0"/>
              <a:t> </a:t>
            </a:r>
            <a:r>
              <a:rPr lang="tr-TR" sz="1500" dirty="0" err="1"/>
              <a:t>for</a:t>
            </a:r>
            <a:r>
              <a:rPr lang="tr-TR" sz="1500" dirty="0"/>
              <a:t> a normal </a:t>
            </a:r>
            <a:r>
              <a:rPr lang="tr-TR" sz="1500" dirty="0" err="1"/>
              <a:t>examination</a:t>
            </a:r>
            <a:endParaRPr lang="tr-TR" sz="1500" dirty="0"/>
          </a:p>
        </p:txBody>
      </p:sp>
    </p:spTree>
    <p:extLst>
      <p:ext uri="{BB962C8B-B14F-4D97-AF65-F5344CB8AC3E}">
        <p14:creationId xmlns:p14="http://schemas.microsoft.com/office/powerpoint/2010/main" val="46411828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DE7A30-8FFF-48BF-826F-B7B8F65107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504188"/>
            <a:ext cx="10058400" cy="3849624"/>
          </a:xfrm>
        </p:spPr>
        <p:txBody>
          <a:bodyPr/>
          <a:lstStyle/>
          <a:p>
            <a:r>
              <a:rPr lang="tr-TR" dirty="0" err="1"/>
              <a:t>It</a:t>
            </a:r>
            <a:r>
              <a:rPr lang="tr-TR" dirty="0"/>
              <a:t> is </a:t>
            </a:r>
            <a:r>
              <a:rPr lang="tr-TR" dirty="0" err="1"/>
              <a:t>seen</a:t>
            </a:r>
            <a:r>
              <a:rPr lang="tr-TR" dirty="0"/>
              <a:t> </a:t>
            </a:r>
            <a:r>
              <a:rPr lang="tr-TR" dirty="0" err="1"/>
              <a:t>that</a:t>
            </a:r>
            <a:r>
              <a:rPr lang="tr-TR" dirty="0"/>
              <a:t> DR115 </a:t>
            </a:r>
            <a:r>
              <a:rPr lang="tr-TR" dirty="0" err="1"/>
              <a:t>and</a:t>
            </a:r>
            <a:r>
              <a:rPr lang="tr-TR" dirty="0"/>
              <a:t> DR63, </a:t>
            </a:r>
            <a:r>
              <a:rPr lang="tr-TR" dirty="0" err="1"/>
              <a:t>seen</a:t>
            </a:r>
            <a:r>
              <a:rPr lang="tr-TR" dirty="0"/>
              <a:t> in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table</a:t>
            </a:r>
            <a:r>
              <a:rPr lang="tr-TR" dirty="0"/>
              <a:t> </a:t>
            </a:r>
            <a:r>
              <a:rPr lang="tr-TR" dirty="0" err="1"/>
              <a:t>above</a:t>
            </a:r>
            <a:r>
              <a:rPr lang="tr-TR" dirty="0"/>
              <a:t>, </a:t>
            </a:r>
            <a:r>
              <a:rPr lang="tr-TR" dirty="0" err="1"/>
              <a:t>are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2 </a:t>
            </a:r>
            <a:r>
              <a:rPr lang="tr-TR" dirty="0" err="1"/>
              <a:t>doctors</a:t>
            </a:r>
            <a:r>
              <a:rPr lang="tr-TR" dirty="0"/>
              <a:t> </a:t>
            </a:r>
            <a:r>
              <a:rPr lang="tr-TR" dirty="0" err="1"/>
              <a:t>who</a:t>
            </a:r>
            <a:r>
              <a:rPr lang="tr-TR" dirty="0"/>
              <a:t> </a:t>
            </a:r>
            <a:r>
              <a:rPr lang="tr-TR" dirty="0" err="1"/>
              <a:t>performed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most</a:t>
            </a:r>
            <a:r>
              <a:rPr lang="tr-TR" dirty="0"/>
              <a:t> </a:t>
            </a:r>
            <a:r>
              <a:rPr lang="tr-TR" dirty="0" err="1"/>
              <a:t>examinations</a:t>
            </a:r>
            <a:r>
              <a:rPr lang="tr-TR" dirty="0"/>
              <a:t> in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entire</a:t>
            </a:r>
            <a:r>
              <a:rPr lang="tr-TR" dirty="0"/>
              <a:t> </a:t>
            </a:r>
            <a:r>
              <a:rPr lang="tr-TR" dirty="0" err="1"/>
              <a:t>process</a:t>
            </a:r>
            <a:r>
              <a:rPr lang="tr-TR" dirty="0"/>
              <a:t>.</a:t>
            </a:r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pPr marL="0" indent="0">
              <a:buNone/>
            </a:pPr>
            <a:endParaRPr lang="tr-TR" dirty="0"/>
          </a:p>
          <a:p>
            <a:endParaRPr lang="tr-TR" dirty="0"/>
          </a:p>
          <a:p>
            <a:endParaRPr lang="tr-TR" dirty="0"/>
          </a:p>
          <a:p>
            <a:r>
              <a:rPr lang="tr-TR" dirty="0"/>
              <a:t>Since </a:t>
            </a:r>
            <a:r>
              <a:rPr lang="tr-TR" dirty="0" err="1"/>
              <a:t>these</a:t>
            </a:r>
            <a:r>
              <a:rPr lang="tr-TR" dirty="0"/>
              <a:t> </a:t>
            </a:r>
            <a:r>
              <a:rPr lang="tr-TR" dirty="0" err="1"/>
              <a:t>doctors</a:t>
            </a:r>
            <a:r>
              <a:rPr lang="tr-TR" dirty="0"/>
              <a:t> do </a:t>
            </a:r>
            <a:r>
              <a:rPr lang="tr-TR" dirty="0" err="1"/>
              <a:t>too</a:t>
            </a:r>
            <a:r>
              <a:rPr lang="tr-TR" dirty="0"/>
              <a:t> </a:t>
            </a:r>
            <a:r>
              <a:rPr lang="tr-TR" dirty="0" err="1"/>
              <a:t>many</a:t>
            </a:r>
            <a:r>
              <a:rPr lang="tr-TR" dirty="0"/>
              <a:t> </a:t>
            </a:r>
            <a:r>
              <a:rPr lang="tr-TR" dirty="0" err="1"/>
              <a:t>examinations</a:t>
            </a:r>
            <a:r>
              <a:rPr lang="tr-TR" dirty="0"/>
              <a:t>, it </a:t>
            </a:r>
            <a:r>
              <a:rPr lang="tr-TR" dirty="0" err="1"/>
              <a:t>may</a:t>
            </a:r>
            <a:r>
              <a:rPr lang="tr-TR" dirty="0"/>
              <a:t> </a:t>
            </a:r>
            <a:r>
              <a:rPr lang="tr-TR" dirty="0" err="1"/>
              <a:t>cause</a:t>
            </a:r>
            <a:r>
              <a:rPr lang="tr-TR" dirty="0"/>
              <a:t> a </a:t>
            </a:r>
            <a:r>
              <a:rPr lang="tr-TR" dirty="0" err="1"/>
              <a:t>decrease</a:t>
            </a:r>
            <a:r>
              <a:rPr lang="tr-TR" dirty="0"/>
              <a:t> in </a:t>
            </a:r>
            <a:r>
              <a:rPr lang="tr-TR" dirty="0" err="1"/>
              <a:t>examination</a:t>
            </a:r>
            <a:r>
              <a:rPr lang="tr-TR" dirty="0"/>
              <a:t> </a:t>
            </a:r>
            <a:r>
              <a:rPr lang="tr-TR" dirty="0" err="1"/>
              <a:t>times</a:t>
            </a:r>
            <a:r>
              <a:rPr lang="tr-TR" dirty="0"/>
              <a:t> </a:t>
            </a:r>
            <a:r>
              <a:rPr lang="tr-TR" dirty="0" err="1"/>
              <a:t>and</a:t>
            </a:r>
            <a:r>
              <a:rPr lang="tr-TR" dirty="0"/>
              <a:t> </a:t>
            </a:r>
            <a:r>
              <a:rPr lang="tr-TR" dirty="0" err="1"/>
              <a:t>examination</a:t>
            </a:r>
            <a:r>
              <a:rPr lang="tr-TR" dirty="0"/>
              <a:t> </a:t>
            </a:r>
            <a:r>
              <a:rPr lang="tr-TR" dirty="0" err="1"/>
              <a:t>quality</a:t>
            </a:r>
            <a:r>
              <a:rPr lang="tr-TR" dirty="0"/>
              <a:t>, </a:t>
            </a:r>
            <a:r>
              <a:rPr lang="tr-TR" dirty="0" err="1"/>
              <a:t>and</a:t>
            </a:r>
            <a:r>
              <a:rPr lang="tr-TR" dirty="0"/>
              <a:t> </a:t>
            </a:r>
            <a:r>
              <a:rPr lang="tr-TR" dirty="0" err="1"/>
              <a:t>this</a:t>
            </a:r>
            <a:r>
              <a:rPr lang="tr-TR" dirty="0"/>
              <a:t> </a:t>
            </a:r>
            <a:r>
              <a:rPr lang="tr-TR" dirty="0" err="1"/>
              <a:t>may</a:t>
            </a:r>
            <a:r>
              <a:rPr lang="tr-TR" dirty="0"/>
              <a:t> </a:t>
            </a:r>
            <a:r>
              <a:rPr lang="tr-TR" dirty="0" err="1"/>
              <a:t>cause</a:t>
            </a:r>
            <a:r>
              <a:rPr lang="tr-TR" dirty="0"/>
              <a:t> </a:t>
            </a:r>
            <a:r>
              <a:rPr lang="tr-TR" dirty="0" err="1"/>
              <a:t>patients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return</a:t>
            </a:r>
            <a:r>
              <a:rPr lang="tr-TR" dirty="0"/>
              <a:t> </a:t>
            </a:r>
            <a:r>
              <a:rPr lang="tr-TR" dirty="0" err="1"/>
              <a:t>for</a:t>
            </a:r>
            <a:r>
              <a:rPr lang="tr-TR" dirty="0"/>
              <a:t> </a:t>
            </a:r>
            <a:r>
              <a:rPr lang="tr-TR" dirty="0" err="1"/>
              <a:t>another</a:t>
            </a:r>
            <a:r>
              <a:rPr lang="tr-TR" dirty="0"/>
              <a:t> </a:t>
            </a:r>
            <a:r>
              <a:rPr lang="tr-TR" dirty="0" err="1"/>
              <a:t>nomal</a:t>
            </a:r>
            <a:r>
              <a:rPr lang="tr-TR" dirty="0"/>
              <a:t> </a:t>
            </a:r>
            <a:r>
              <a:rPr lang="tr-TR" dirty="0" err="1"/>
              <a:t>examination</a:t>
            </a:r>
            <a:r>
              <a:rPr lang="tr-TR" dirty="0"/>
              <a:t>.</a:t>
            </a:r>
          </a:p>
          <a:p>
            <a:r>
              <a:rPr lang="tr-TR" dirty="0" err="1"/>
              <a:t>This</a:t>
            </a:r>
            <a:r>
              <a:rPr lang="tr-TR" dirty="0"/>
              <a:t> </a:t>
            </a:r>
            <a:r>
              <a:rPr lang="tr-TR" dirty="0" err="1"/>
              <a:t>situation</a:t>
            </a:r>
            <a:r>
              <a:rPr lang="tr-TR" dirty="0"/>
              <a:t> can be </a:t>
            </a:r>
            <a:r>
              <a:rPr lang="tr-TR" dirty="0" err="1"/>
              <a:t>solved</a:t>
            </a:r>
            <a:r>
              <a:rPr lang="tr-TR" dirty="0"/>
              <a:t> </a:t>
            </a:r>
            <a:r>
              <a:rPr lang="tr-TR" dirty="0" err="1"/>
              <a:t>by</a:t>
            </a:r>
            <a:r>
              <a:rPr lang="tr-TR" dirty="0"/>
              <a:t> </a:t>
            </a:r>
            <a:r>
              <a:rPr lang="tr-TR" dirty="0" err="1"/>
              <a:t>making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workload</a:t>
            </a:r>
            <a:r>
              <a:rPr lang="tr-TR" dirty="0"/>
              <a:t> of </a:t>
            </a:r>
            <a:r>
              <a:rPr lang="tr-TR" dirty="0" err="1"/>
              <a:t>doctors</a:t>
            </a:r>
            <a:r>
              <a:rPr lang="tr-TR" dirty="0"/>
              <a:t> </a:t>
            </a:r>
            <a:r>
              <a:rPr lang="tr-TR" dirty="0" err="1"/>
              <a:t>more</a:t>
            </a:r>
            <a:r>
              <a:rPr lang="tr-TR" dirty="0"/>
              <a:t> </a:t>
            </a:r>
            <a:r>
              <a:rPr lang="tr-TR" dirty="0" err="1"/>
              <a:t>homogeneous</a:t>
            </a:r>
            <a:r>
              <a:rPr lang="tr-TR" dirty="0"/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3E4B14-C9EE-4DAB-BC42-2D72F33BAB96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011"/>
          <a:stretch/>
        </p:blipFill>
        <p:spPr bwMode="auto">
          <a:xfrm>
            <a:off x="1066800" y="2213604"/>
            <a:ext cx="10058400" cy="1215396"/>
          </a:xfrm>
          <a:prstGeom prst="rect">
            <a:avLst/>
          </a:prstGeom>
          <a:noFill/>
        </p:spPr>
      </p:pic>
      <p:sp>
        <p:nvSpPr>
          <p:cNvPr id="5" name="Metin kutusu 4">
            <a:extLst>
              <a:ext uri="{FF2B5EF4-FFF2-40B4-BE49-F238E27FC236}">
                <a16:creationId xmlns:a16="http://schemas.microsoft.com/office/drawing/2014/main" id="{E40E4C88-89C4-4FE0-9825-2B1E5BA4A26C}"/>
              </a:ext>
            </a:extLst>
          </p:cNvPr>
          <p:cNvSpPr txBox="1"/>
          <p:nvPr/>
        </p:nvSpPr>
        <p:spPr>
          <a:xfrm>
            <a:off x="1066800" y="3563332"/>
            <a:ext cx="100584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500" dirty="0" err="1"/>
              <a:t>Doctors</a:t>
            </a:r>
            <a:r>
              <a:rPr lang="tr-TR" sz="1500" dirty="0"/>
              <a:t> </a:t>
            </a:r>
            <a:r>
              <a:rPr lang="tr-TR" sz="1500" dirty="0" err="1"/>
              <a:t>who</a:t>
            </a:r>
            <a:r>
              <a:rPr lang="tr-TR" sz="1500" dirty="0"/>
              <a:t> </a:t>
            </a:r>
            <a:r>
              <a:rPr lang="tr-TR" sz="1500" dirty="0" err="1"/>
              <a:t>examinated</a:t>
            </a:r>
            <a:r>
              <a:rPr lang="tr-TR" sz="1500" dirty="0"/>
              <a:t> </a:t>
            </a:r>
            <a:r>
              <a:rPr lang="tr-TR" sz="1500" dirty="0" err="1"/>
              <a:t>the</a:t>
            </a:r>
            <a:r>
              <a:rPr lang="tr-TR" sz="1500" dirty="0"/>
              <a:t> </a:t>
            </a:r>
            <a:r>
              <a:rPr lang="tr-TR" sz="1500" dirty="0" err="1"/>
              <a:t>most</a:t>
            </a:r>
            <a:r>
              <a:rPr lang="tr-TR" sz="1500" dirty="0"/>
              <a:t> </a:t>
            </a:r>
            <a:r>
              <a:rPr lang="tr-TR" sz="1500" dirty="0" err="1"/>
              <a:t>patients</a:t>
            </a:r>
            <a:r>
              <a:rPr lang="tr-TR" sz="1500" dirty="0"/>
              <a:t> </a:t>
            </a:r>
            <a:r>
              <a:rPr lang="tr-TR" sz="1500" dirty="0" err="1"/>
              <a:t>throughout</a:t>
            </a:r>
            <a:r>
              <a:rPr lang="tr-TR" sz="1500" dirty="0"/>
              <a:t> </a:t>
            </a:r>
            <a:r>
              <a:rPr lang="tr-TR" sz="1500" dirty="0" err="1"/>
              <a:t>the</a:t>
            </a:r>
            <a:r>
              <a:rPr lang="tr-TR" sz="1500" dirty="0"/>
              <a:t> </a:t>
            </a:r>
            <a:r>
              <a:rPr lang="tr-TR" sz="1500" dirty="0" err="1"/>
              <a:t>process</a:t>
            </a:r>
            <a:endParaRPr lang="tr-TR" sz="1500" dirty="0"/>
          </a:p>
        </p:txBody>
      </p:sp>
    </p:spTree>
    <p:extLst>
      <p:ext uri="{BB962C8B-B14F-4D97-AF65-F5344CB8AC3E}">
        <p14:creationId xmlns:p14="http://schemas.microsoft.com/office/powerpoint/2010/main" val="32732350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BE9DC1-5507-4BFA-B56F-72B4925A0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Workload</a:t>
            </a:r>
            <a:r>
              <a:rPr lang="tr-TR" dirty="0"/>
              <a:t> </a:t>
            </a:r>
            <a:r>
              <a:rPr lang="tr-TR" dirty="0" err="1"/>
              <a:t>balancing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E29D0E-4E44-4380-827C-AABF070827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r-TR" sz="1600" dirty="0" err="1"/>
              <a:t>To</a:t>
            </a:r>
            <a:r>
              <a:rPr lang="tr-TR" sz="1600" dirty="0"/>
              <a:t> </a:t>
            </a:r>
            <a:r>
              <a:rPr lang="tr-TR" sz="1600" dirty="0" err="1"/>
              <a:t>homogenize</a:t>
            </a:r>
            <a:r>
              <a:rPr lang="tr-TR" sz="1600" dirty="0"/>
              <a:t> </a:t>
            </a:r>
            <a:r>
              <a:rPr lang="tr-TR" sz="1600" dirty="0" err="1"/>
              <a:t>the</a:t>
            </a:r>
            <a:r>
              <a:rPr lang="tr-TR" sz="1600" dirty="0"/>
              <a:t> </a:t>
            </a:r>
            <a:r>
              <a:rPr lang="tr-TR" sz="1600" dirty="0" err="1"/>
              <a:t>workload</a:t>
            </a:r>
            <a:r>
              <a:rPr lang="tr-TR" sz="1600" dirty="0"/>
              <a:t>:</a:t>
            </a:r>
          </a:p>
          <a:p>
            <a:r>
              <a:rPr lang="tr-TR" sz="1600" dirty="0" err="1"/>
              <a:t>If</a:t>
            </a:r>
            <a:r>
              <a:rPr lang="tr-TR" sz="1600" dirty="0"/>
              <a:t> </a:t>
            </a:r>
            <a:r>
              <a:rPr lang="tr-TR" sz="1600" dirty="0" err="1"/>
              <a:t>the</a:t>
            </a:r>
            <a:r>
              <a:rPr lang="tr-TR" sz="1600" dirty="0"/>
              <a:t> </a:t>
            </a:r>
            <a:r>
              <a:rPr lang="tr-TR" sz="1600" dirty="0" err="1"/>
              <a:t>hospital</a:t>
            </a:r>
            <a:r>
              <a:rPr lang="tr-TR" sz="1600" dirty="0"/>
              <a:t> </a:t>
            </a:r>
            <a:r>
              <a:rPr lang="tr-TR" sz="1600" dirty="0" err="1"/>
              <a:t>does</a:t>
            </a:r>
            <a:r>
              <a:rPr lang="tr-TR" sz="1600" dirty="0"/>
              <a:t> not </a:t>
            </a:r>
            <a:r>
              <a:rPr lang="tr-TR" sz="1600" dirty="0" err="1"/>
              <a:t>have</a:t>
            </a:r>
            <a:r>
              <a:rPr lang="tr-TR" sz="1600" dirty="0"/>
              <a:t> an </a:t>
            </a:r>
            <a:r>
              <a:rPr lang="tr-TR" sz="1600" dirty="0" err="1"/>
              <a:t>appointment</a:t>
            </a:r>
            <a:r>
              <a:rPr lang="tr-TR" sz="1600" dirty="0"/>
              <a:t> </a:t>
            </a:r>
            <a:r>
              <a:rPr lang="tr-TR" sz="1600" dirty="0" err="1"/>
              <a:t>system</a:t>
            </a:r>
            <a:r>
              <a:rPr lang="tr-TR" sz="1600" dirty="0"/>
              <a:t>, an </a:t>
            </a:r>
            <a:r>
              <a:rPr lang="tr-TR" sz="1600" dirty="0" err="1"/>
              <a:t>appointment</a:t>
            </a:r>
            <a:r>
              <a:rPr lang="tr-TR" sz="1600" dirty="0"/>
              <a:t> </a:t>
            </a:r>
            <a:r>
              <a:rPr lang="tr-TR" sz="1600" dirty="0" err="1"/>
              <a:t>system</a:t>
            </a:r>
            <a:r>
              <a:rPr lang="tr-TR" sz="1600" dirty="0"/>
              <a:t> can be </a:t>
            </a:r>
            <a:r>
              <a:rPr lang="tr-TR" sz="1600" dirty="0" err="1"/>
              <a:t>developed</a:t>
            </a:r>
            <a:r>
              <a:rPr lang="tr-TR" sz="1600" dirty="0"/>
              <a:t> as </a:t>
            </a:r>
            <a:r>
              <a:rPr lang="tr-TR" sz="1600" dirty="0" err="1"/>
              <a:t>follows</a:t>
            </a:r>
            <a:r>
              <a:rPr lang="tr-TR" sz="1600" dirty="0"/>
              <a:t>:</a:t>
            </a:r>
          </a:p>
          <a:p>
            <a:pPr lvl="1">
              <a:buFont typeface="Wingdings" panose="05000000000000000000" pitchFamily="2" charset="2"/>
              <a:buChar char="à"/>
            </a:pPr>
            <a:r>
              <a:rPr lang="tr-TR" sz="1400" dirty="0" err="1">
                <a:sym typeface="Wingdings" panose="05000000000000000000" pitchFamily="2" charset="2"/>
              </a:rPr>
              <a:t>In</a:t>
            </a:r>
            <a:r>
              <a:rPr lang="tr-TR" sz="1400" dirty="0">
                <a:sym typeface="Wingdings" panose="05000000000000000000" pitchFamily="2" charset="2"/>
              </a:rPr>
              <a:t> </a:t>
            </a:r>
            <a:r>
              <a:rPr lang="tr-TR" sz="1400" dirty="0" err="1">
                <a:sym typeface="Wingdings" panose="05000000000000000000" pitchFamily="2" charset="2"/>
              </a:rPr>
              <a:t>the</a:t>
            </a:r>
            <a:r>
              <a:rPr lang="tr-TR" sz="1400" dirty="0">
                <a:sym typeface="Wingdings" panose="05000000000000000000" pitchFamily="2" charset="2"/>
              </a:rPr>
              <a:t> </a:t>
            </a:r>
            <a:r>
              <a:rPr lang="tr-TR" sz="1400" dirty="0" err="1">
                <a:sym typeface="Wingdings" panose="05000000000000000000" pitchFamily="2" charset="2"/>
              </a:rPr>
              <a:t>patient</a:t>
            </a:r>
            <a:r>
              <a:rPr lang="tr-TR" sz="1400" dirty="0">
                <a:sym typeface="Wingdings" panose="05000000000000000000" pitchFamily="2" charset="2"/>
              </a:rPr>
              <a:t> </a:t>
            </a:r>
            <a:r>
              <a:rPr lang="tr-TR" sz="1400" dirty="0" err="1">
                <a:sym typeface="Wingdings" panose="05000000000000000000" pitchFamily="2" charset="2"/>
              </a:rPr>
              <a:t>appointment</a:t>
            </a:r>
            <a:r>
              <a:rPr lang="tr-TR" sz="1400" dirty="0">
                <a:sym typeface="Wingdings" panose="05000000000000000000" pitchFamily="2" charset="2"/>
              </a:rPr>
              <a:t> </a:t>
            </a:r>
            <a:r>
              <a:rPr lang="tr-TR" sz="1400" dirty="0" err="1">
                <a:sym typeface="Wingdings" panose="05000000000000000000" pitchFamily="2" charset="2"/>
              </a:rPr>
              <a:t>system</a:t>
            </a:r>
            <a:r>
              <a:rPr lang="tr-TR" sz="1400" dirty="0">
                <a:sym typeface="Wingdings" panose="05000000000000000000" pitchFamily="2" charset="2"/>
              </a:rPr>
              <a:t>, </a:t>
            </a:r>
            <a:r>
              <a:rPr lang="tr-TR" sz="1400" dirty="0" err="1">
                <a:sym typeface="Wingdings" panose="05000000000000000000" pitchFamily="2" charset="2"/>
              </a:rPr>
              <a:t>the</a:t>
            </a:r>
            <a:r>
              <a:rPr lang="tr-TR" sz="1400" dirty="0">
                <a:sym typeface="Wingdings" panose="05000000000000000000" pitchFamily="2" charset="2"/>
              </a:rPr>
              <a:t> </a:t>
            </a:r>
            <a:r>
              <a:rPr lang="tr-TR" sz="1400" dirty="0" err="1">
                <a:sym typeface="Wingdings" panose="05000000000000000000" pitchFamily="2" charset="2"/>
              </a:rPr>
              <a:t>number</a:t>
            </a:r>
            <a:r>
              <a:rPr lang="tr-TR" sz="1400" dirty="0">
                <a:sym typeface="Wingdings" panose="05000000000000000000" pitchFamily="2" charset="2"/>
              </a:rPr>
              <a:t> of </a:t>
            </a:r>
            <a:r>
              <a:rPr lang="tr-TR" sz="1400" dirty="0" err="1">
                <a:sym typeface="Wingdings" panose="05000000000000000000" pitchFamily="2" charset="2"/>
              </a:rPr>
              <a:t>patients</a:t>
            </a:r>
            <a:r>
              <a:rPr lang="tr-TR" sz="1400" dirty="0">
                <a:sym typeface="Wingdings" panose="05000000000000000000" pitchFamily="2" charset="2"/>
              </a:rPr>
              <a:t> </a:t>
            </a:r>
            <a:r>
              <a:rPr lang="tr-TR" sz="1400" dirty="0" err="1">
                <a:sym typeface="Wingdings" panose="05000000000000000000" pitchFamily="2" charset="2"/>
              </a:rPr>
              <a:t>that</a:t>
            </a:r>
            <a:r>
              <a:rPr lang="tr-TR" sz="1400" dirty="0">
                <a:sym typeface="Wingdings" panose="05000000000000000000" pitchFamily="2" charset="2"/>
              </a:rPr>
              <a:t> </a:t>
            </a:r>
            <a:r>
              <a:rPr lang="tr-TR" sz="1400" dirty="0" err="1">
                <a:sym typeface="Wingdings" panose="05000000000000000000" pitchFamily="2" charset="2"/>
              </a:rPr>
              <a:t>each</a:t>
            </a:r>
            <a:r>
              <a:rPr lang="tr-TR" sz="1400" dirty="0">
                <a:sym typeface="Wingdings" panose="05000000000000000000" pitchFamily="2" charset="2"/>
              </a:rPr>
              <a:t> </a:t>
            </a:r>
            <a:r>
              <a:rPr lang="tr-TR" sz="1400" dirty="0" err="1">
                <a:sym typeface="Wingdings" panose="05000000000000000000" pitchFamily="2" charset="2"/>
              </a:rPr>
              <a:t>doctor</a:t>
            </a:r>
            <a:r>
              <a:rPr lang="tr-TR" sz="1400" dirty="0">
                <a:sym typeface="Wingdings" panose="05000000000000000000" pitchFamily="2" charset="2"/>
              </a:rPr>
              <a:t> can </a:t>
            </a:r>
            <a:r>
              <a:rPr lang="tr-TR" sz="1400" dirty="0" err="1">
                <a:sym typeface="Wingdings" panose="05000000000000000000" pitchFamily="2" charset="2"/>
              </a:rPr>
              <a:t>see</a:t>
            </a:r>
            <a:r>
              <a:rPr lang="tr-TR" sz="1400" dirty="0">
                <a:sym typeface="Wingdings" panose="05000000000000000000" pitchFamily="2" charset="2"/>
              </a:rPr>
              <a:t> </a:t>
            </a:r>
            <a:r>
              <a:rPr lang="tr-TR" sz="1400" dirty="0" err="1">
                <a:sym typeface="Wingdings" panose="05000000000000000000" pitchFamily="2" charset="2"/>
              </a:rPr>
              <a:t>daily</a:t>
            </a:r>
            <a:r>
              <a:rPr lang="tr-TR" sz="1400" dirty="0">
                <a:sym typeface="Wingdings" panose="05000000000000000000" pitchFamily="2" charset="2"/>
              </a:rPr>
              <a:t> </a:t>
            </a:r>
            <a:r>
              <a:rPr lang="tr-TR" sz="1400" dirty="0" err="1">
                <a:sym typeface="Wingdings" panose="05000000000000000000" pitchFamily="2" charset="2"/>
              </a:rPr>
              <a:t>should</a:t>
            </a:r>
            <a:r>
              <a:rPr lang="tr-TR" sz="1400" dirty="0">
                <a:sym typeface="Wingdings" panose="05000000000000000000" pitchFamily="2" charset="2"/>
              </a:rPr>
              <a:t> be </a:t>
            </a:r>
            <a:r>
              <a:rPr lang="tr-TR" sz="1400" dirty="0" err="1">
                <a:sym typeface="Wingdings" panose="05000000000000000000" pitchFamily="2" charset="2"/>
              </a:rPr>
              <a:t>limited</a:t>
            </a:r>
            <a:r>
              <a:rPr lang="tr-TR" sz="1400" dirty="0">
                <a:sym typeface="Wingdings" panose="05000000000000000000" pitchFamily="2" charset="2"/>
              </a:rPr>
              <a:t> </a:t>
            </a:r>
            <a:r>
              <a:rPr lang="tr-TR" sz="1400" dirty="0" err="1">
                <a:sym typeface="Wingdings" panose="05000000000000000000" pitchFamily="2" charset="2"/>
              </a:rPr>
              <a:t>or</a:t>
            </a:r>
            <a:r>
              <a:rPr lang="tr-TR" sz="1400" dirty="0">
                <a:sym typeface="Wingdings" panose="05000000000000000000" pitchFamily="2" charset="2"/>
              </a:rPr>
              <a:t> </a:t>
            </a:r>
            <a:r>
              <a:rPr lang="tr-TR" sz="1400" dirty="0" err="1">
                <a:sym typeface="Wingdings" panose="05000000000000000000" pitchFamily="2" charset="2"/>
              </a:rPr>
              <a:t>reduced</a:t>
            </a:r>
            <a:r>
              <a:rPr lang="tr-TR" sz="1400" dirty="0">
                <a:sym typeface="Wingdings" panose="05000000000000000000" pitchFamily="2" charset="2"/>
              </a:rPr>
              <a:t> </a:t>
            </a:r>
            <a:r>
              <a:rPr lang="tr-TR" sz="1400" dirty="0" err="1">
                <a:sym typeface="Wingdings" panose="05000000000000000000" pitchFamily="2" charset="2"/>
              </a:rPr>
              <a:t>if</a:t>
            </a:r>
            <a:r>
              <a:rPr lang="tr-TR" sz="1400" dirty="0">
                <a:sym typeface="Wingdings" panose="05000000000000000000" pitchFamily="2" charset="2"/>
              </a:rPr>
              <a:t> </a:t>
            </a:r>
            <a:r>
              <a:rPr lang="tr-TR" sz="1400" dirty="0" err="1">
                <a:sym typeface="Wingdings" panose="05000000000000000000" pitchFamily="2" charset="2"/>
              </a:rPr>
              <a:t>there</a:t>
            </a:r>
            <a:r>
              <a:rPr lang="tr-TR" sz="1400" dirty="0">
                <a:sym typeface="Wingdings" panose="05000000000000000000" pitchFamily="2" charset="2"/>
              </a:rPr>
              <a:t> is </a:t>
            </a:r>
            <a:r>
              <a:rPr lang="tr-TR" sz="1400" dirty="0" err="1">
                <a:sym typeface="Wingdings" panose="05000000000000000000" pitchFamily="2" charset="2"/>
              </a:rPr>
              <a:t>already</a:t>
            </a:r>
            <a:r>
              <a:rPr lang="tr-TR" sz="1400" dirty="0">
                <a:sym typeface="Wingdings" panose="05000000000000000000" pitchFamily="2" charset="2"/>
              </a:rPr>
              <a:t> a limit.</a:t>
            </a:r>
          </a:p>
          <a:p>
            <a:pPr lvl="1">
              <a:buFont typeface="Wingdings" panose="05000000000000000000" pitchFamily="2" charset="2"/>
              <a:buChar char="à"/>
            </a:pPr>
            <a:r>
              <a:rPr lang="tr-TR" sz="1400" dirty="0" err="1">
                <a:sym typeface="Wingdings" panose="05000000000000000000" pitchFamily="2" charset="2"/>
              </a:rPr>
              <a:t>If</a:t>
            </a:r>
            <a:r>
              <a:rPr lang="tr-TR" sz="1400" dirty="0">
                <a:sym typeface="Wingdings" panose="05000000000000000000" pitchFamily="2" charset="2"/>
              </a:rPr>
              <a:t> </a:t>
            </a:r>
            <a:r>
              <a:rPr lang="tr-TR" sz="1400" dirty="0" err="1">
                <a:sym typeface="Wingdings" panose="05000000000000000000" pitchFamily="2" charset="2"/>
              </a:rPr>
              <a:t>the</a:t>
            </a:r>
            <a:r>
              <a:rPr lang="tr-TR" sz="1400" dirty="0">
                <a:sym typeface="Wingdings" panose="05000000000000000000" pitchFamily="2" charset="2"/>
              </a:rPr>
              <a:t> </a:t>
            </a:r>
            <a:r>
              <a:rPr lang="tr-TR" sz="1400" dirty="0" err="1">
                <a:sym typeface="Wingdings" panose="05000000000000000000" pitchFamily="2" charset="2"/>
              </a:rPr>
              <a:t>doctor</a:t>
            </a:r>
            <a:r>
              <a:rPr lang="tr-TR" sz="1400" dirty="0">
                <a:sym typeface="Wingdings" panose="05000000000000000000" pitchFamily="2" charset="2"/>
              </a:rPr>
              <a:t> </a:t>
            </a:r>
            <a:r>
              <a:rPr lang="tr-TR" sz="1400" dirty="0" err="1">
                <a:sym typeface="Wingdings" panose="05000000000000000000" pitchFamily="2" charset="2"/>
              </a:rPr>
              <a:t>preferred</a:t>
            </a:r>
            <a:r>
              <a:rPr lang="tr-TR" sz="1400" dirty="0">
                <a:sym typeface="Wingdings" panose="05000000000000000000" pitchFamily="2" charset="2"/>
              </a:rPr>
              <a:t> </a:t>
            </a:r>
            <a:r>
              <a:rPr lang="tr-TR" sz="1400" dirty="0" err="1">
                <a:sym typeface="Wingdings" panose="05000000000000000000" pitchFamily="2" charset="2"/>
              </a:rPr>
              <a:t>by</a:t>
            </a:r>
            <a:r>
              <a:rPr lang="tr-TR" sz="1400" dirty="0">
                <a:sym typeface="Wingdings" panose="05000000000000000000" pitchFamily="2" charset="2"/>
              </a:rPr>
              <a:t> </a:t>
            </a:r>
            <a:r>
              <a:rPr lang="tr-TR" sz="1400" dirty="0" err="1">
                <a:sym typeface="Wingdings" panose="05000000000000000000" pitchFamily="2" charset="2"/>
              </a:rPr>
              <a:t>the</a:t>
            </a:r>
            <a:r>
              <a:rPr lang="tr-TR" sz="1400" dirty="0">
                <a:sym typeface="Wingdings" panose="05000000000000000000" pitchFamily="2" charset="2"/>
              </a:rPr>
              <a:t> </a:t>
            </a:r>
            <a:r>
              <a:rPr lang="tr-TR" sz="1400" dirty="0" err="1">
                <a:sym typeface="Wingdings" panose="05000000000000000000" pitchFamily="2" charset="2"/>
              </a:rPr>
              <a:t>patient</a:t>
            </a:r>
            <a:r>
              <a:rPr lang="tr-TR" sz="1400" dirty="0">
                <a:sym typeface="Wingdings" panose="05000000000000000000" pitchFamily="2" charset="2"/>
              </a:rPr>
              <a:t> on </a:t>
            </a:r>
            <a:r>
              <a:rPr lang="tr-TR" sz="1400" dirty="0" err="1">
                <a:sym typeface="Wingdings" panose="05000000000000000000" pitchFamily="2" charset="2"/>
              </a:rPr>
              <a:t>the</a:t>
            </a:r>
            <a:r>
              <a:rPr lang="tr-TR" sz="1400" dirty="0">
                <a:sym typeface="Wingdings" panose="05000000000000000000" pitchFamily="2" charset="2"/>
              </a:rPr>
              <a:t> </a:t>
            </a:r>
            <a:r>
              <a:rPr lang="tr-TR" sz="1400" dirty="0" err="1">
                <a:sym typeface="Wingdings" panose="05000000000000000000" pitchFamily="2" charset="2"/>
              </a:rPr>
              <a:t>date</a:t>
            </a:r>
            <a:r>
              <a:rPr lang="tr-TR" sz="1400" dirty="0">
                <a:sym typeface="Wingdings" panose="05000000000000000000" pitchFamily="2" charset="2"/>
              </a:rPr>
              <a:t> he </a:t>
            </a:r>
            <a:r>
              <a:rPr lang="tr-TR" sz="1400" dirty="0" err="1">
                <a:sym typeface="Wingdings" panose="05000000000000000000" pitchFamily="2" charset="2"/>
              </a:rPr>
              <a:t>wants</a:t>
            </a:r>
            <a:r>
              <a:rPr lang="tr-TR" sz="1400" dirty="0">
                <a:sym typeface="Wingdings" panose="05000000000000000000" pitchFamily="2" charset="2"/>
              </a:rPr>
              <a:t> </a:t>
            </a:r>
            <a:r>
              <a:rPr lang="tr-TR" sz="1400" dirty="0" err="1">
                <a:sym typeface="Wingdings" panose="05000000000000000000" pitchFamily="2" charset="2"/>
              </a:rPr>
              <a:t>to</a:t>
            </a:r>
            <a:r>
              <a:rPr lang="tr-TR" sz="1400" dirty="0">
                <a:sym typeface="Wingdings" panose="05000000000000000000" pitchFamily="2" charset="2"/>
              </a:rPr>
              <a:t> </a:t>
            </a:r>
            <a:r>
              <a:rPr lang="tr-TR" sz="1400" dirty="0" err="1">
                <a:sym typeface="Wingdings" panose="05000000000000000000" pitchFamily="2" charset="2"/>
              </a:rPr>
              <a:t>make</a:t>
            </a:r>
            <a:r>
              <a:rPr lang="tr-TR" sz="1400" dirty="0">
                <a:sym typeface="Wingdings" panose="05000000000000000000" pitchFamily="2" charset="2"/>
              </a:rPr>
              <a:t> an </a:t>
            </a:r>
            <a:r>
              <a:rPr lang="tr-TR" sz="1400" dirty="0" err="1">
                <a:sym typeface="Wingdings" panose="05000000000000000000" pitchFamily="2" charset="2"/>
              </a:rPr>
              <a:t>appointment</a:t>
            </a:r>
            <a:r>
              <a:rPr lang="tr-TR" sz="1400" dirty="0">
                <a:sym typeface="Wingdings" panose="05000000000000000000" pitchFamily="2" charset="2"/>
              </a:rPr>
              <a:t> is </a:t>
            </a:r>
            <a:r>
              <a:rPr lang="tr-TR" sz="1400" dirty="0" err="1">
                <a:sym typeface="Wingdings" panose="05000000000000000000" pitchFamily="2" charset="2"/>
              </a:rPr>
              <a:t>suitable</a:t>
            </a:r>
            <a:r>
              <a:rPr lang="tr-TR" sz="1400" dirty="0">
                <a:sym typeface="Wingdings" panose="05000000000000000000" pitchFamily="2" charset="2"/>
              </a:rPr>
              <a:t>, an </a:t>
            </a:r>
            <a:r>
              <a:rPr lang="tr-TR" sz="1400" dirty="0" err="1">
                <a:sym typeface="Wingdings" panose="05000000000000000000" pitchFamily="2" charset="2"/>
              </a:rPr>
              <a:t>appointment</a:t>
            </a:r>
            <a:r>
              <a:rPr lang="tr-TR" sz="1400" dirty="0">
                <a:sym typeface="Wingdings" panose="05000000000000000000" pitchFamily="2" charset="2"/>
              </a:rPr>
              <a:t> is </a:t>
            </a:r>
            <a:r>
              <a:rPr lang="tr-TR" sz="1400" dirty="0" err="1">
                <a:sym typeface="Wingdings" panose="05000000000000000000" pitchFamily="2" charset="2"/>
              </a:rPr>
              <a:t>made</a:t>
            </a:r>
            <a:r>
              <a:rPr lang="tr-TR" sz="1400" dirty="0">
                <a:sym typeface="Wingdings" panose="05000000000000000000" pitchFamily="2" charset="2"/>
              </a:rPr>
              <a:t> </a:t>
            </a:r>
            <a:r>
              <a:rPr lang="tr-TR" sz="1400" dirty="0" err="1">
                <a:sym typeface="Wingdings" panose="05000000000000000000" pitchFamily="2" charset="2"/>
              </a:rPr>
              <a:t>with</a:t>
            </a:r>
            <a:r>
              <a:rPr lang="tr-TR" sz="1400" dirty="0">
                <a:sym typeface="Wingdings" panose="05000000000000000000" pitchFamily="2" charset="2"/>
              </a:rPr>
              <a:t> </a:t>
            </a:r>
            <a:r>
              <a:rPr lang="tr-TR" sz="1400" dirty="0" err="1">
                <a:sym typeface="Wingdings" panose="05000000000000000000" pitchFamily="2" charset="2"/>
              </a:rPr>
              <a:t>that</a:t>
            </a:r>
            <a:r>
              <a:rPr lang="tr-TR" sz="1400" dirty="0">
                <a:sym typeface="Wingdings" panose="05000000000000000000" pitchFamily="2" charset="2"/>
              </a:rPr>
              <a:t> </a:t>
            </a:r>
            <a:r>
              <a:rPr lang="tr-TR" sz="1400" dirty="0" err="1">
                <a:sym typeface="Wingdings" panose="05000000000000000000" pitchFamily="2" charset="2"/>
              </a:rPr>
              <a:t>doctor</a:t>
            </a:r>
            <a:r>
              <a:rPr lang="tr-TR" sz="1400" dirty="0">
                <a:sym typeface="Wingdings" panose="05000000000000000000" pitchFamily="2" charset="2"/>
              </a:rPr>
              <a:t>. </a:t>
            </a:r>
            <a:r>
              <a:rPr lang="tr-TR" sz="1400" dirty="0" err="1">
                <a:sym typeface="Wingdings" panose="05000000000000000000" pitchFamily="2" charset="2"/>
              </a:rPr>
              <a:t>If</a:t>
            </a:r>
            <a:r>
              <a:rPr lang="tr-TR" sz="1400" dirty="0">
                <a:sym typeface="Wingdings" panose="05000000000000000000" pitchFamily="2" charset="2"/>
              </a:rPr>
              <a:t> </a:t>
            </a:r>
            <a:r>
              <a:rPr lang="tr-TR" sz="1400" dirty="0" err="1">
                <a:sym typeface="Wingdings" panose="05000000000000000000" pitchFamily="2" charset="2"/>
              </a:rPr>
              <a:t>preferred</a:t>
            </a:r>
            <a:r>
              <a:rPr lang="tr-TR" sz="1400" dirty="0">
                <a:sym typeface="Wingdings" panose="05000000000000000000" pitchFamily="2" charset="2"/>
              </a:rPr>
              <a:t> </a:t>
            </a:r>
            <a:r>
              <a:rPr lang="tr-TR" sz="1400" dirty="0" err="1">
                <a:sym typeface="Wingdings" panose="05000000000000000000" pitchFamily="2" charset="2"/>
              </a:rPr>
              <a:t>doctor</a:t>
            </a:r>
            <a:r>
              <a:rPr lang="tr-TR" sz="1400" dirty="0">
                <a:sym typeface="Wingdings" panose="05000000000000000000" pitchFamily="2" charset="2"/>
              </a:rPr>
              <a:t> is not </a:t>
            </a:r>
            <a:r>
              <a:rPr lang="tr-TR" sz="1400" dirty="0" err="1">
                <a:sym typeface="Wingdings" panose="05000000000000000000" pitchFamily="2" charset="2"/>
              </a:rPr>
              <a:t>available</a:t>
            </a:r>
            <a:r>
              <a:rPr lang="tr-TR" sz="1400" dirty="0">
                <a:sym typeface="Wingdings" panose="05000000000000000000" pitchFamily="2" charset="2"/>
              </a:rPr>
              <a:t>, </a:t>
            </a:r>
            <a:r>
              <a:rPr lang="tr-TR" sz="1400" dirty="0" err="1">
                <a:sym typeface="Wingdings" panose="05000000000000000000" pitchFamily="2" charset="2"/>
              </a:rPr>
              <a:t>the</a:t>
            </a:r>
            <a:r>
              <a:rPr lang="tr-TR" sz="1400" dirty="0">
                <a:sym typeface="Wingdings" panose="05000000000000000000" pitchFamily="2" charset="2"/>
              </a:rPr>
              <a:t> </a:t>
            </a:r>
            <a:r>
              <a:rPr lang="tr-TR" sz="1400" dirty="0" err="1">
                <a:sym typeface="Wingdings" panose="05000000000000000000" pitchFamily="2" charset="2"/>
              </a:rPr>
              <a:t>patient</a:t>
            </a:r>
            <a:r>
              <a:rPr lang="tr-TR" sz="1400" dirty="0">
                <a:sym typeface="Wingdings" panose="05000000000000000000" pitchFamily="2" charset="2"/>
              </a:rPr>
              <a:t> can be </a:t>
            </a:r>
            <a:r>
              <a:rPr lang="tr-TR" sz="1400" dirty="0" err="1">
                <a:sym typeface="Wingdings" panose="05000000000000000000" pitchFamily="2" charset="2"/>
              </a:rPr>
              <a:t>encouraged</a:t>
            </a:r>
            <a:r>
              <a:rPr lang="tr-TR" sz="1400" dirty="0">
                <a:sym typeface="Wingdings" panose="05000000000000000000" pitchFamily="2" charset="2"/>
              </a:rPr>
              <a:t> </a:t>
            </a:r>
            <a:r>
              <a:rPr lang="tr-TR" sz="1400" dirty="0" err="1">
                <a:sym typeface="Wingdings" panose="05000000000000000000" pitchFamily="2" charset="2"/>
              </a:rPr>
              <a:t>to</a:t>
            </a:r>
            <a:r>
              <a:rPr lang="tr-TR" sz="1400" dirty="0">
                <a:sym typeface="Wingdings" panose="05000000000000000000" pitchFamily="2" charset="2"/>
              </a:rPr>
              <a:t> </a:t>
            </a:r>
            <a:r>
              <a:rPr lang="tr-TR" sz="1400" dirty="0" err="1">
                <a:sym typeface="Wingdings" panose="05000000000000000000" pitchFamily="2" charset="2"/>
              </a:rPr>
              <a:t>make</a:t>
            </a:r>
            <a:r>
              <a:rPr lang="tr-TR" sz="1400" dirty="0">
                <a:sym typeface="Wingdings" panose="05000000000000000000" pitchFamily="2" charset="2"/>
              </a:rPr>
              <a:t> an </a:t>
            </a:r>
            <a:r>
              <a:rPr lang="tr-TR" sz="1400" dirty="0" err="1">
                <a:sym typeface="Wingdings" panose="05000000000000000000" pitchFamily="2" charset="2"/>
              </a:rPr>
              <a:t>appointment</a:t>
            </a:r>
            <a:r>
              <a:rPr lang="tr-TR" sz="1400" dirty="0">
                <a:sym typeface="Wingdings" panose="05000000000000000000" pitchFamily="2" charset="2"/>
              </a:rPr>
              <a:t> </a:t>
            </a:r>
            <a:r>
              <a:rPr lang="tr-TR" sz="1400" dirty="0" err="1">
                <a:sym typeface="Wingdings" panose="05000000000000000000" pitchFamily="2" charset="2"/>
              </a:rPr>
              <a:t>with</a:t>
            </a:r>
            <a:r>
              <a:rPr lang="tr-TR" sz="1400" dirty="0">
                <a:sym typeface="Wingdings" panose="05000000000000000000" pitchFamily="2" charset="2"/>
              </a:rPr>
              <a:t> a </a:t>
            </a:r>
            <a:r>
              <a:rPr lang="tr-TR" sz="1400" dirty="0" err="1">
                <a:sym typeface="Wingdings" panose="05000000000000000000" pitchFamily="2" charset="2"/>
              </a:rPr>
              <a:t>different</a:t>
            </a:r>
            <a:r>
              <a:rPr lang="tr-TR" sz="1400" dirty="0">
                <a:sym typeface="Wingdings" panose="05000000000000000000" pitchFamily="2" charset="2"/>
              </a:rPr>
              <a:t> </a:t>
            </a:r>
            <a:r>
              <a:rPr lang="tr-TR" sz="1400" dirty="0" err="1">
                <a:sym typeface="Wingdings" panose="05000000000000000000" pitchFamily="2" charset="2"/>
              </a:rPr>
              <a:t>doctor</a:t>
            </a:r>
            <a:r>
              <a:rPr lang="tr-TR" sz="1400" dirty="0">
                <a:sym typeface="Wingdings" panose="05000000000000000000" pitchFamily="2" charset="2"/>
              </a:rPr>
              <a:t> on </a:t>
            </a:r>
            <a:r>
              <a:rPr lang="tr-TR" sz="1400" dirty="0" err="1">
                <a:sym typeface="Wingdings" panose="05000000000000000000" pitchFamily="2" charset="2"/>
              </a:rPr>
              <a:t>the</a:t>
            </a:r>
            <a:r>
              <a:rPr lang="tr-TR" sz="1400" dirty="0">
                <a:sym typeface="Wingdings" panose="05000000000000000000" pitchFamily="2" charset="2"/>
              </a:rPr>
              <a:t> </a:t>
            </a:r>
            <a:r>
              <a:rPr lang="tr-TR" sz="1400" dirty="0" err="1">
                <a:sym typeface="Wingdings" panose="05000000000000000000" pitchFamily="2" charset="2"/>
              </a:rPr>
              <a:t>same</a:t>
            </a:r>
            <a:r>
              <a:rPr lang="tr-TR" sz="1400" dirty="0">
                <a:sym typeface="Wingdings" panose="05000000000000000000" pitchFamily="2" charset="2"/>
              </a:rPr>
              <a:t> </a:t>
            </a:r>
            <a:r>
              <a:rPr lang="tr-TR" sz="1400" dirty="0" err="1">
                <a:sym typeface="Wingdings" panose="05000000000000000000" pitchFamily="2" charset="2"/>
              </a:rPr>
              <a:t>date</a:t>
            </a:r>
            <a:r>
              <a:rPr lang="tr-TR" sz="1400" dirty="0">
                <a:sym typeface="Wingdings" panose="05000000000000000000" pitchFamily="2" charset="2"/>
              </a:rPr>
              <a:t> </a:t>
            </a:r>
            <a:r>
              <a:rPr lang="tr-TR" sz="1400" dirty="0" err="1">
                <a:sym typeface="Wingdings" panose="05000000000000000000" pitchFamily="2" charset="2"/>
              </a:rPr>
              <a:t>or</a:t>
            </a:r>
            <a:r>
              <a:rPr lang="tr-TR" sz="1400" dirty="0">
                <a:sym typeface="Wingdings" panose="05000000000000000000" pitchFamily="2" charset="2"/>
              </a:rPr>
              <a:t> </a:t>
            </a:r>
            <a:r>
              <a:rPr lang="tr-TR" sz="1400" dirty="0" err="1">
                <a:sym typeface="Wingdings" panose="05000000000000000000" pitchFamily="2" charset="2"/>
              </a:rPr>
              <a:t>with</a:t>
            </a:r>
            <a:r>
              <a:rPr lang="tr-TR" sz="1400" dirty="0">
                <a:sym typeface="Wingdings" panose="05000000000000000000" pitchFamily="2" charset="2"/>
              </a:rPr>
              <a:t> </a:t>
            </a:r>
            <a:r>
              <a:rPr lang="tr-TR" sz="1400" dirty="0" err="1">
                <a:sym typeface="Wingdings" panose="05000000000000000000" pitchFamily="2" charset="2"/>
              </a:rPr>
              <a:t>the</a:t>
            </a:r>
            <a:r>
              <a:rPr lang="tr-TR" sz="1400" dirty="0">
                <a:sym typeface="Wingdings" panose="05000000000000000000" pitchFamily="2" charset="2"/>
              </a:rPr>
              <a:t> </a:t>
            </a:r>
            <a:r>
              <a:rPr lang="tr-TR" sz="1400" dirty="0" err="1">
                <a:sym typeface="Wingdings" panose="05000000000000000000" pitchFamily="2" charset="2"/>
              </a:rPr>
              <a:t>doctor</a:t>
            </a:r>
            <a:r>
              <a:rPr lang="tr-TR" sz="1400" dirty="0">
                <a:sym typeface="Wingdings" panose="05000000000000000000" pitchFamily="2" charset="2"/>
              </a:rPr>
              <a:t> of his </a:t>
            </a:r>
            <a:r>
              <a:rPr lang="tr-TR" sz="1400" dirty="0" err="1">
                <a:sym typeface="Wingdings" panose="05000000000000000000" pitchFamily="2" charset="2"/>
              </a:rPr>
              <a:t>choice</a:t>
            </a:r>
            <a:r>
              <a:rPr lang="tr-TR" sz="1400" dirty="0">
                <a:sym typeface="Wingdings" panose="05000000000000000000" pitchFamily="2" charset="2"/>
              </a:rPr>
              <a:t> on a </a:t>
            </a:r>
            <a:r>
              <a:rPr lang="tr-TR" sz="1400" dirty="0" err="1">
                <a:sym typeface="Wingdings" panose="05000000000000000000" pitchFamily="2" charset="2"/>
              </a:rPr>
              <a:t>different</a:t>
            </a:r>
            <a:r>
              <a:rPr lang="tr-TR" sz="1400" dirty="0">
                <a:sym typeface="Wingdings" panose="05000000000000000000" pitchFamily="2" charset="2"/>
              </a:rPr>
              <a:t> </a:t>
            </a:r>
            <a:r>
              <a:rPr lang="tr-TR" sz="1400" dirty="0" err="1">
                <a:sym typeface="Wingdings" panose="05000000000000000000" pitchFamily="2" charset="2"/>
              </a:rPr>
              <a:t>date</a:t>
            </a:r>
            <a:r>
              <a:rPr lang="tr-TR" sz="1400" dirty="0">
                <a:sym typeface="Wingdings" panose="05000000000000000000" pitchFamily="2" charset="2"/>
              </a:rPr>
              <a:t>.</a:t>
            </a:r>
          </a:p>
          <a:p>
            <a:pPr lvl="1">
              <a:buFont typeface="Wingdings" panose="05000000000000000000" pitchFamily="2" charset="2"/>
              <a:buChar char="à"/>
            </a:pPr>
            <a:r>
              <a:rPr lang="tr-TR" sz="1500" dirty="0" err="1"/>
              <a:t>This</a:t>
            </a:r>
            <a:r>
              <a:rPr lang="tr-TR" sz="1500" dirty="0"/>
              <a:t> can be done </a:t>
            </a:r>
            <a:r>
              <a:rPr lang="tr-TR" sz="1500" dirty="0" err="1"/>
              <a:t>with</a:t>
            </a:r>
            <a:r>
              <a:rPr lang="tr-TR" sz="1500" dirty="0"/>
              <a:t> a </a:t>
            </a:r>
            <a:r>
              <a:rPr lang="tr-TR" sz="1500" dirty="0" err="1"/>
              <a:t>message</a:t>
            </a:r>
            <a:r>
              <a:rPr lang="tr-TR" sz="1500" dirty="0"/>
              <a:t> </a:t>
            </a:r>
            <a:r>
              <a:rPr lang="tr-TR" sz="1500" dirty="0" err="1"/>
              <a:t>box</a:t>
            </a:r>
            <a:r>
              <a:rPr lang="tr-TR" sz="1500" dirty="0"/>
              <a:t> in online </a:t>
            </a:r>
            <a:r>
              <a:rPr lang="tr-TR" sz="1500" dirty="0" err="1"/>
              <a:t>systems</a:t>
            </a:r>
            <a:r>
              <a:rPr lang="tr-TR" sz="1500" dirty="0"/>
              <a:t>.</a:t>
            </a:r>
          </a:p>
          <a:p>
            <a:pPr marL="274320" lvl="1" indent="0">
              <a:buNone/>
            </a:pPr>
            <a:endParaRPr lang="tr-TR" sz="1500" dirty="0"/>
          </a:p>
          <a:p>
            <a:pPr marL="274320" lvl="1" indent="0">
              <a:buNone/>
            </a:pPr>
            <a:r>
              <a:rPr lang="tr-TR" sz="1500" dirty="0">
                <a:sym typeface="Wingdings" panose="05000000000000000000" pitchFamily="2" charset="2"/>
              </a:rPr>
              <a:t> As a </a:t>
            </a:r>
            <a:r>
              <a:rPr lang="tr-TR" sz="1500" dirty="0" err="1">
                <a:sym typeface="Wingdings" panose="05000000000000000000" pitchFamily="2" charset="2"/>
              </a:rPr>
              <a:t>result</a:t>
            </a:r>
            <a:r>
              <a:rPr lang="tr-TR" sz="1500" dirty="0">
                <a:sym typeface="Wingdings" panose="05000000000000000000" pitchFamily="2" charset="2"/>
              </a:rPr>
              <a:t> of </a:t>
            </a:r>
            <a:r>
              <a:rPr lang="tr-TR" sz="1500" dirty="0" err="1">
                <a:sym typeface="Wingdings" panose="05000000000000000000" pitchFamily="2" charset="2"/>
              </a:rPr>
              <a:t>this</a:t>
            </a:r>
            <a:r>
              <a:rPr lang="tr-TR" sz="1500" dirty="0">
                <a:sym typeface="Wingdings" panose="05000000000000000000" pitchFamily="2" charset="2"/>
              </a:rPr>
              <a:t> </a:t>
            </a:r>
            <a:r>
              <a:rPr lang="tr-TR" sz="1500" dirty="0" err="1">
                <a:sym typeface="Wingdings" panose="05000000000000000000" pitchFamily="2" charset="2"/>
              </a:rPr>
              <a:t>change</a:t>
            </a:r>
            <a:r>
              <a:rPr lang="tr-TR" sz="1500" dirty="0">
                <a:sym typeface="Wingdings" panose="05000000000000000000" pitchFamily="2" charset="2"/>
              </a:rPr>
              <a:t>, it is </a:t>
            </a:r>
            <a:r>
              <a:rPr lang="tr-TR" sz="1500" dirty="0" err="1">
                <a:sym typeface="Wingdings" panose="05000000000000000000" pitchFamily="2" charset="2"/>
              </a:rPr>
              <a:t>checked</a:t>
            </a:r>
            <a:r>
              <a:rPr lang="tr-TR" sz="1500" dirty="0">
                <a:sym typeface="Wingdings" panose="05000000000000000000" pitchFamily="2" charset="2"/>
              </a:rPr>
              <a:t> </a:t>
            </a:r>
            <a:r>
              <a:rPr lang="tr-TR" sz="1500" dirty="0" err="1">
                <a:sym typeface="Wingdings" panose="05000000000000000000" pitchFamily="2" charset="2"/>
              </a:rPr>
              <a:t>whether</a:t>
            </a:r>
            <a:r>
              <a:rPr lang="tr-TR" sz="1500" dirty="0">
                <a:sym typeface="Wingdings" panose="05000000000000000000" pitchFamily="2" charset="2"/>
              </a:rPr>
              <a:t> </a:t>
            </a:r>
            <a:r>
              <a:rPr lang="tr-TR" sz="1500" dirty="0" err="1">
                <a:sym typeface="Wingdings" panose="05000000000000000000" pitchFamily="2" charset="2"/>
              </a:rPr>
              <a:t>the</a:t>
            </a:r>
            <a:r>
              <a:rPr lang="tr-TR" sz="1500" dirty="0">
                <a:sym typeface="Wingdings" panose="05000000000000000000" pitchFamily="2" charset="2"/>
              </a:rPr>
              <a:t> </a:t>
            </a:r>
            <a:r>
              <a:rPr lang="tr-TR" sz="1500" dirty="0" err="1">
                <a:sym typeface="Wingdings" panose="05000000000000000000" pitchFamily="2" charset="2"/>
              </a:rPr>
              <a:t>patients</a:t>
            </a:r>
            <a:r>
              <a:rPr lang="tr-TR" sz="1500" dirty="0">
                <a:sym typeface="Wingdings" panose="05000000000000000000" pitchFamily="2" charset="2"/>
              </a:rPr>
              <a:t> </a:t>
            </a:r>
            <a:r>
              <a:rPr lang="tr-TR" sz="1500" dirty="0" err="1">
                <a:sym typeface="Wingdings" panose="05000000000000000000" pitchFamily="2" charset="2"/>
              </a:rPr>
              <a:t>are</a:t>
            </a:r>
            <a:r>
              <a:rPr lang="tr-TR" sz="1500" dirty="0">
                <a:sym typeface="Wingdings" panose="05000000000000000000" pitchFamily="2" charset="2"/>
              </a:rPr>
              <a:t> </a:t>
            </a:r>
            <a:r>
              <a:rPr lang="tr-TR" sz="1500" dirty="0" err="1">
                <a:sym typeface="Wingdings" panose="05000000000000000000" pitchFamily="2" charset="2"/>
              </a:rPr>
              <a:t>homogeneously</a:t>
            </a:r>
            <a:r>
              <a:rPr lang="tr-TR" sz="1500" dirty="0">
                <a:sym typeface="Wingdings" panose="05000000000000000000" pitchFamily="2" charset="2"/>
              </a:rPr>
              <a:t> </a:t>
            </a:r>
            <a:r>
              <a:rPr lang="tr-TR" sz="1500" dirty="0" err="1">
                <a:sym typeface="Wingdings" panose="05000000000000000000" pitchFamily="2" charset="2"/>
              </a:rPr>
              <a:t>distributed</a:t>
            </a:r>
            <a:r>
              <a:rPr lang="tr-TR" sz="1500" dirty="0">
                <a:sym typeface="Wingdings" panose="05000000000000000000" pitchFamily="2" charset="2"/>
              </a:rPr>
              <a:t> </a:t>
            </a:r>
            <a:r>
              <a:rPr lang="tr-TR" sz="1500" dirty="0" err="1">
                <a:sym typeface="Wingdings" panose="05000000000000000000" pitchFamily="2" charset="2"/>
              </a:rPr>
              <a:t>to</a:t>
            </a:r>
            <a:r>
              <a:rPr lang="tr-TR" sz="1500" dirty="0">
                <a:sym typeface="Wingdings" panose="05000000000000000000" pitchFamily="2" charset="2"/>
              </a:rPr>
              <a:t> </a:t>
            </a:r>
            <a:r>
              <a:rPr lang="tr-TR" sz="1500" dirty="0" err="1">
                <a:sym typeface="Wingdings" panose="05000000000000000000" pitchFamily="2" charset="2"/>
              </a:rPr>
              <a:t>the</a:t>
            </a:r>
            <a:r>
              <a:rPr lang="tr-TR" sz="1500" dirty="0">
                <a:sym typeface="Wingdings" panose="05000000000000000000" pitchFamily="2" charset="2"/>
              </a:rPr>
              <a:t> </a:t>
            </a:r>
            <a:r>
              <a:rPr lang="tr-TR" sz="1500" dirty="0" err="1">
                <a:sym typeface="Wingdings" panose="05000000000000000000" pitchFamily="2" charset="2"/>
              </a:rPr>
              <a:t>doctors</a:t>
            </a:r>
            <a:r>
              <a:rPr lang="tr-TR" sz="1500" dirty="0">
                <a:sym typeface="Wingdings" panose="05000000000000000000" pitchFamily="2" charset="2"/>
              </a:rPr>
              <a:t> </a:t>
            </a:r>
            <a:r>
              <a:rPr lang="tr-TR" sz="1500" dirty="0" err="1">
                <a:sym typeface="Wingdings" panose="05000000000000000000" pitchFamily="2" charset="2"/>
              </a:rPr>
              <a:t>and</a:t>
            </a:r>
            <a:r>
              <a:rPr lang="tr-TR" sz="1500" dirty="0">
                <a:sym typeface="Wingdings" panose="05000000000000000000" pitchFamily="2" charset="2"/>
              </a:rPr>
              <a:t> </a:t>
            </a:r>
            <a:r>
              <a:rPr lang="tr-TR" sz="1500" dirty="0" err="1">
                <a:sym typeface="Wingdings" panose="05000000000000000000" pitchFamily="2" charset="2"/>
              </a:rPr>
              <a:t>whether</a:t>
            </a:r>
            <a:r>
              <a:rPr lang="tr-TR" sz="1500" dirty="0">
                <a:sym typeface="Wingdings" panose="05000000000000000000" pitchFamily="2" charset="2"/>
              </a:rPr>
              <a:t> </a:t>
            </a:r>
            <a:r>
              <a:rPr lang="tr-TR" sz="1500" dirty="0" err="1">
                <a:sym typeface="Wingdings" panose="05000000000000000000" pitchFamily="2" charset="2"/>
              </a:rPr>
              <a:t>the</a:t>
            </a:r>
            <a:r>
              <a:rPr lang="tr-TR" sz="1500" dirty="0">
                <a:sym typeface="Wingdings" panose="05000000000000000000" pitchFamily="2" charset="2"/>
              </a:rPr>
              <a:t> normal </a:t>
            </a:r>
            <a:r>
              <a:rPr lang="tr-TR" sz="1500" dirty="0" err="1">
                <a:sym typeface="Wingdings" panose="05000000000000000000" pitchFamily="2" charset="2"/>
              </a:rPr>
              <a:t>examination</a:t>
            </a:r>
            <a:r>
              <a:rPr lang="tr-TR" sz="1500" dirty="0">
                <a:sym typeface="Wingdings" panose="05000000000000000000" pitchFamily="2" charset="2"/>
              </a:rPr>
              <a:t> </a:t>
            </a:r>
            <a:r>
              <a:rPr lang="tr-TR" sz="1500" dirty="0" err="1">
                <a:sym typeface="Wingdings" panose="05000000000000000000" pitchFamily="2" charset="2"/>
              </a:rPr>
              <a:t>repetitions</a:t>
            </a:r>
            <a:r>
              <a:rPr lang="tr-TR" sz="1500" dirty="0">
                <a:sym typeface="Wingdings" panose="05000000000000000000" pitchFamily="2" charset="2"/>
              </a:rPr>
              <a:t> </a:t>
            </a:r>
            <a:r>
              <a:rPr lang="tr-TR" sz="1500" dirty="0" err="1">
                <a:sym typeface="Wingdings" panose="05000000000000000000" pitchFamily="2" charset="2"/>
              </a:rPr>
              <a:t>are</a:t>
            </a:r>
            <a:r>
              <a:rPr lang="tr-TR" sz="1500" dirty="0">
                <a:sym typeface="Wingdings" panose="05000000000000000000" pitchFamily="2" charset="2"/>
              </a:rPr>
              <a:t> </a:t>
            </a:r>
            <a:r>
              <a:rPr lang="tr-TR" sz="1500" dirty="0" err="1">
                <a:sym typeface="Wingdings" panose="05000000000000000000" pitchFamily="2" charset="2"/>
              </a:rPr>
              <a:t>reduced</a:t>
            </a:r>
            <a:r>
              <a:rPr lang="tr-TR" sz="1500" dirty="0">
                <a:sym typeface="Wingdings" panose="05000000000000000000" pitchFamily="2" charset="2"/>
              </a:rPr>
              <a:t>.</a:t>
            </a:r>
            <a:endParaRPr lang="tr-TR" sz="1500" dirty="0"/>
          </a:p>
          <a:p>
            <a:pPr lvl="1">
              <a:buFont typeface="Wingdings" panose="05000000000000000000" pitchFamily="2" charset="2"/>
              <a:buChar char="à"/>
            </a:pP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24097807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3379D0-DE60-43A8-A799-8CB34D6FC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Length</a:t>
            </a:r>
            <a:r>
              <a:rPr lang="tr-TR" dirty="0"/>
              <a:t> of </a:t>
            </a:r>
            <a:r>
              <a:rPr lang="tr-TR" dirty="0" err="1"/>
              <a:t>periods</a:t>
            </a:r>
            <a:r>
              <a:rPr lang="tr-TR" dirty="0"/>
              <a:t> </a:t>
            </a:r>
            <a:r>
              <a:rPr lang="tr-TR" dirty="0" err="1"/>
              <a:t>between</a:t>
            </a:r>
            <a:r>
              <a:rPr lang="tr-TR" dirty="0"/>
              <a:t> normal </a:t>
            </a:r>
            <a:r>
              <a:rPr lang="tr-TR" dirty="0" err="1"/>
              <a:t>examination</a:t>
            </a:r>
            <a:r>
              <a:rPr lang="tr-TR" dirty="0"/>
              <a:t> – </a:t>
            </a:r>
            <a:r>
              <a:rPr lang="tr-TR" dirty="0" err="1"/>
              <a:t>control</a:t>
            </a:r>
            <a:r>
              <a:rPr lang="tr-TR" dirty="0"/>
              <a:t> </a:t>
            </a:r>
            <a:r>
              <a:rPr lang="tr-TR" dirty="0" err="1"/>
              <a:t>examination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EC1370-C0DE-4724-ACA6-1927849CAD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19"/>
            <a:ext cx="3693460" cy="3992881"/>
          </a:xfrm>
        </p:spPr>
        <p:txBody>
          <a:bodyPr>
            <a:normAutofit/>
          </a:bodyPr>
          <a:lstStyle/>
          <a:p>
            <a:r>
              <a:rPr lang="tr-TR" sz="1400" dirty="0" err="1"/>
              <a:t>The</a:t>
            </a:r>
            <a:r>
              <a:rPr lang="tr-TR" sz="1400" dirty="0"/>
              <a:t> time </a:t>
            </a:r>
            <a:r>
              <a:rPr lang="tr-TR" sz="1400" dirty="0" err="1"/>
              <a:t>from</a:t>
            </a:r>
            <a:r>
              <a:rPr lang="tr-TR" sz="1400" dirty="0"/>
              <a:t> normal </a:t>
            </a:r>
            <a:r>
              <a:rPr lang="tr-TR" sz="1400" dirty="0" err="1"/>
              <a:t>examinations</a:t>
            </a:r>
            <a:r>
              <a:rPr lang="tr-TR" sz="1400" dirty="0"/>
              <a:t> </a:t>
            </a:r>
            <a:r>
              <a:rPr lang="tr-TR" sz="1400" dirty="0" err="1"/>
              <a:t>to</a:t>
            </a:r>
            <a:r>
              <a:rPr lang="tr-TR" sz="1400" dirty="0"/>
              <a:t> </a:t>
            </a:r>
            <a:r>
              <a:rPr lang="tr-TR" sz="1400" dirty="0" err="1"/>
              <a:t>control</a:t>
            </a:r>
            <a:r>
              <a:rPr lang="tr-TR" sz="1400" dirty="0"/>
              <a:t> </a:t>
            </a:r>
            <a:r>
              <a:rPr lang="tr-TR" sz="1400" dirty="0" err="1"/>
              <a:t>examinations</a:t>
            </a:r>
            <a:r>
              <a:rPr lang="tr-TR" sz="1400" dirty="0"/>
              <a:t> is </a:t>
            </a:r>
            <a:r>
              <a:rPr lang="tr-TR" sz="1400" dirty="0" err="1"/>
              <a:t>very</a:t>
            </a:r>
            <a:r>
              <a:rPr lang="tr-TR" sz="1400" dirty="0"/>
              <a:t> </a:t>
            </a:r>
            <a:r>
              <a:rPr lang="tr-TR" sz="1400" dirty="0" err="1"/>
              <a:t>long</a:t>
            </a:r>
            <a:r>
              <a:rPr lang="tr-TR" sz="1400" dirty="0"/>
              <a:t> (6.4 </a:t>
            </a:r>
            <a:r>
              <a:rPr lang="tr-TR" sz="1400" dirty="0" err="1"/>
              <a:t>days</a:t>
            </a:r>
            <a:r>
              <a:rPr lang="tr-TR" sz="1400" dirty="0"/>
              <a:t> </a:t>
            </a:r>
            <a:r>
              <a:rPr lang="tr-TR" sz="1400" dirty="0" err="1"/>
              <a:t>for</a:t>
            </a:r>
            <a:r>
              <a:rPr lang="tr-TR" sz="1400" dirty="0"/>
              <a:t> </a:t>
            </a:r>
            <a:r>
              <a:rPr lang="tr-TR" sz="1400" dirty="0" err="1"/>
              <a:t>Pediatric</a:t>
            </a:r>
            <a:r>
              <a:rPr lang="tr-TR" sz="1400" dirty="0"/>
              <a:t> </a:t>
            </a:r>
            <a:r>
              <a:rPr lang="tr-TR" sz="1400" dirty="0" err="1"/>
              <a:t>Health</a:t>
            </a:r>
            <a:r>
              <a:rPr lang="tr-TR" sz="1400" dirty="0"/>
              <a:t> </a:t>
            </a:r>
            <a:r>
              <a:rPr lang="tr-TR" sz="1400" dirty="0" err="1"/>
              <a:t>and</a:t>
            </a:r>
            <a:r>
              <a:rPr lang="tr-TR" sz="1400" dirty="0"/>
              <a:t> </a:t>
            </a:r>
            <a:r>
              <a:rPr lang="tr-TR" sz="1400" dirty="0" err="1"/>
              <a:t>Diseases</a:t>
            </a:r>
            <a:r>
              <a:rPr lang="tr-TR" sz="1400" dirty="0"/>
              <a:t> </a:t>
            </a:r>
            <a:r>
              <a:rPr lang="tr-TR" sz="1400" dirty="0" err="1"/>
              <a:t>Department</a:t>
            </a:r>
            <a:r>
              <a:rPr lang="tr-TR" sz="1400" dirty="0"/>
              <a:t>)</a:t>
            </a:r>
          </a:p>
          <a:p>
            <a:r>
              <a:rPr lang="en-US" sz="1400" dirty="0"/>
              <a:t>Doctors can be consulted whether this delay is due to doctor busyness or because patients arrive late for control examinations than recommended.</a:t>
            </a:r>
            <a:endParaRPr lang="tr-TR" sz="1400" dirty="0"/>
          </a:p>
          <a:p>
            <a:r>
              <a:rPr lang="en-US" sz="1400" dirty="0"/>
              <a:t>If the reason is doctor busyness, this problem will be solved when the workload is equalized.</a:t>
            </a:r>
            <a:endParaRPr lang="tr-TR" sz="1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AEDE11-E30F-4537-A82B-377E8C2D5B68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09589" y="2151040"/>
            <a:ext cx="6215611" cy="389703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3426258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029E1A-46B7-4AA0-9767-20F87DAB43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959685"/>
            <a:ext cx="10058400" cy="3849624"/>
          </a:xfrm>
        </p:spPr>
        <p:txBody>
          <a:bodyPr/>
          <a:lstStyle/>
          <a:p>
            <a:r>
              <a:rPr lang="tr-TR" sz="1600" dirty="0" err="1"/>
              <a:t>If</a:t>
            </a:r>
            <a:r>
              <a:rPr lang="tr-TR" sz="1600" dirty="0"/>
              <a:t> </a:t>
            </a:r>
            <a:r>
              <a:rPr lang="tr-TR" sz="1600" dirty="0" err="1"/>
              <a:t>patients</a:t>
            </a:r>
            <a:r>
              <a:rPr lang="tr-TR" sz="1600" dirty="0"/>
              <a:t> </a:t>
            </a:r>
            <a:r>
              <a:rPr lang="tr-TR" sz="1600" dirty="0" err="1"/>
              <a:t>delay</a:t>
            </a:r>
            <a:r>
              <a:rPr lang="tr-TR" sz="1600" dirty="0"/>
              <a:t> </a:t>
            </a:r>
            <a:r>
              <a:rPr lang="tr-TR" sz="1600" dirty="0" err="1"/>
              <a:t>coming</a:t>
            </a:r>
            <a:r>
              <a:rPr lang="tr-TR" sz="1600" dirty="0"/>
              <a:t> </a:t>
            </a:r>
            <a:r>
              <a:rPr lang="tr-TR" sz="1600" dirty="0" err="1"/>
              <a:t>to</a:t>
            </a:r>
            <a:r>
              <a:rPr lang="tr-TR" sz="1600" dirty="0"/>
              <a:t> </a:t>
            </a:r>
            <a:r>
              <a:rPr lang="tr-TR" sz="1600" dirty="0" err="1"/>
              <a:t>the</a:t>
            </a:r>
            <a:r>
              <a:rPr lang="tr-TR" sz="1600" dirty="0"/>
              <a:t> </a:t>
            </a:r>
            <a:r>
              <a:rPr lang="tr-TR" sz="1600" dirty="0" err="1"/>
              <a:t>control</a:t>
            </a:r>
            <a:r>
              <a:rPr lang="tr-TR" sz="1600" dirty="0"/>
              <a:t>:</a:t>
            </a:r>
          </a:p>
          <a:p>
            <a:endParaRPr lang="tr-TR" sz="1600" dirty="0"/>
          </a:p>
          <a:p>
            <a:r>
              <a:rPr lang="tr-TR" sz="1600" dirty="0" err="1"/>
              <a:t>The</a:t>
            </a:r>
            <a:r>
              <a:rPr lang="tr-TR" sz="1600" dirty="0"/>
              <a:t> </a:t>
            </a:r>
            <a:r>
              <a:rPr lang="tr-TR" sz="1600" dirty="0" err="1"/>
              <a:t>doctor</a:t>
            </a:r>
            <a:r>
              <a:rPr lang="tr-TR" sz="1600" dirty="0"/>
              <a:t> </a:t>
            </a:r>
            <a:r>
              <a:rPr lang="tr-TR" sz="1600" dirty="0" err="1"/>
              <a:t>enters</a:t>
            </a:r>
            <a:r>
              <a:rPr lang="tr-TR" sz="1600" dirty="0"/>
              <a:t> </a:t>
            </a:r>
            <a:r>
              <a:rPr lang="tr-TR" sz="1600" dirty="0" err="1"/>
              <a:t>the</a:t>
            </a:r>
            <a:r>
              <a:rPr lang="tr-TR" sz="1600" dirty="0"/>
              <a:t> </a:t>
            </a:r>
            <a:r>
              <a:rPr lang="tr-TR" sz="1600" dirty="0" err="1"/>
              <a:t>information</a:t>
            </a:r>
            <a:r>
              <a:rPr lang="tr-TR" sz="1600" dirty="0"/>
              <a:t> in </a:t>
            </a:r>
            <a:r>
              <a:rPr lang="tr-TR" sz="1600" dirty="0" err="1"/>
              <a:t>the</a:t>
            </a:r>
            <a:r>
              <a:rPr lang="tr-TR" sz="1600" dirty="0"/>
              <a:t> </a:t>
            </a:r>
            <a:r>
              <a:rPr lang="tr-TR" sz="1600" dirty="0" err="1"/>
              <a:t>appointment</a:t>
            </a:r>
            <a:r>
              <a:rPr lang="tr-TR" sz="1600" dirty="0"/>
              <a:t> </a:t>
            </a:r>
            <a:r>
              <a:rPr lang="tr-TR" sz="1600" dirty="0" err="1"/>
              <a:t>system</a:t>
            </a:r>
            <a:r>
              <a:rPr lang="tr-TR" sz="1600" dirty="0"/>
              <a:t>, in how </a:t>
            </a:r>
            <a:r>
              <a:rPr lang="tr-TR" sz="1600" dirty="0" err="1"/>
              <a:t>many</a:t>
            </a:r>
            <a:r>
              <a:rPr lang="tr-TR" sz="1600" dirty="0"/>
              <a:t> </a:t>
            </a:r>
            <a:r>
              <a:rPr lang="tr-TR" sz="1600" dirty="0" err="1"/>
              <a:t>days</a:t>
            </a:r>
            <a:r>
              <a:rPr lang="tr-TR" sz="1600" dirty="0"/>
              <a:t> </a:t>
            </a:r>
            <a:r>
              <a:rPr lang="tr-TR" sz="1600" dirty="0" err="1"/>
              <a:t>the</a:t>
            </a:r>
            <a:r>
              <a:rPr lang="tr-TR" sz="1600" dirty="0"/>
              <a:t> </a:t>
            </a:r>
            <a:r>
              <a:rPr lang="tr-TR" sz="1600" dirty="0" err="1"/>
              <a:t>patient’s</a:t>
            </a:r>
            <a:r>
              <a:rPr lang="tr-TR" sz="1600" dirty="0"/>
              <a:t> </a:t>
            </a:r>
            <a:r>
              <a:rPr lang="tr-TR" sz="1600" dirty="0" err="1"/>
              <a:t>control</a:t>
            </a:r>
            <a:r>
              <a:rPr lang="tr-TR" sz="1600" dirty="0"/>
              <a:t> </a:t>
            </a:r>
            <a:r>
              <a:rPr lang="tr-TR" sz="1600" dirty="0" err="1"/>
              <a:t>examination</a:t>
            </a:r>
            <a:r>
              <a:rPr lang="tr-TR" sz="1600" dirty="0"/>
              <a:t> </a:t>
            </a:r>
            <a:r>
              <a:rPr lang="tr-TR" sz="1600" dirty="0" err="1"/>
              <a:t>should</a:t>
            </a:r>
            <a:r>
              <a:rPr lang="tr-TR" sz="1600" dirty="0"/>
              <a:t> be done.</a:t>
            </a:r>
          </a:p>
          <a:p>
            <a:r>
              <a:rPr lang="tr-TR" sz="1600" dirty="0" err="1"/>
              <a:t>When</a:t>
            </a:r>
            <a:r>
              <a:rPr lang="tr-TR" sz="1600" dirty="0"/>
              <a:t> </a:t>
            </a:r>
            <a:r>
              <a:rPr lang="tr-TR" sz="1600" dirty="0" err="1"/>
              <a:t>the</a:t>
            </a:r>
            <a:r>
              <a:rPr lang="tr-TR" sz="1600" dirty="0"/>
              <a:t> </a:t>
            </a:r>
            <a:r>
              <a:rPr lang="tr-TR" sz="1600" dirty="0" err="1"/>
              <a:t>patient</a:t>
            </a:r>
            <a:r>
              <a:rPr lang="tr-TR" sz="1600" dirty="0"/>
              <a:t> </a:t>
            </a:r>
            <a:r>
              <a:rPr lang="tr-TR" sz="1600" dirty="0" err="1"/>
              <a:t>makes</a:t>
            </a:r>
            <a:r>
              <a:rPr lang="tr-TR" sz="1600" dirty="0"/>
              <a:t> an </a:t>
            </a:r>
            <a:r>
              <a:rPr lang="tr-TR" sz="1600" dirty="0" err="1"/>
              <a:t>appointment</a:t>
            </a:r>
            <a:r>
              <a:rPr lang="tr-TR" sz="1600" dirty="0"/>
              <a:t> </a:t>
            </a:r>
            <a:r>
              <a:rPr lang="tr-TR" sz="1600" dirty="0" err="1"/>
              <a:t>for</a:t>
            </a:r>
            <a:r>
              <a:rPr lang="tr-TR" sz="1600" dirty="0"/>
              <a:t> </a:t>
            </a:r>
            <a:r>
              <a:rPr lang="tr-TR" sz="1600" dirty="0" err="1"/>
              <a:t>the</a:t>
            </a:r>
            <a:r>
              <a:rPr lang="tr-TR" sz="1600" dirty="0"/>
              <a:t> </a:t>
            </a:r>
            <a:r>
              <a:rPr lang="tr-TR" sz="1600" dirty="0" err="1"/>
              <a:t>control</a:t>
            </a:r>
            <a:r>
              <a:rPr lang="tr-TR" sz="1600" dirty="0"/>
              <a:t> </a:t>
            </a:r>
            <a:r>
              <a:rPr lang="tr-TR" sz="1600" dirty="0" err="1"/>
              <a:t>examination</a:t>
            </a:r>
            <a:r>
              <a:rPr lang="tr-TR" sz="1600" dirty="0"/>
              <a:t>, </a:t>
            </a:r>
            <a:r>
              <a:rPr lang="tr-TR" sz="1600" dirty="0" err="1"/>
              <a:t>the</a:t>
            </a:r>
            <a:r>
              <a:rPr lang="tr-TR" sz="1600" dirty="0"/>
              <a:t> </a:t>
            </a:r>
            <a:r>
              <a:rPr lang="tr-TR" sz="1600" dirty="0" err="1"/>
              <a:t>appointment</a:t>
            </a:r>
            <a:r>
              <a:rPr lang="tr-TR" sz="1600" dirty="0"/>
              <a:t> </a:t>
            </a:r>
            <a:r>
              <a:rPr lang="tr-TR" sz="1600" dirty="0" err="1"/>
              <a:t>system</a:t>
            </a:r>
            <a:r>
              <a:rPr lang="tr-TR" sz="1600" dirty="0"/>
              <a:t> </a:t>
            </a:r>
            <a:r>
              <a:rPr lang="tr-TR" sz="1600" dirty="0" err="1"/>
              <a:t>makes</a:t>
            </a:r>
            <a:r>
              <a:rPr lang="tr-TR" sz="1600" dirty="0"/>
              <a:t> </a:t>
            </a:r>
            <a:r>
              <a:rPr lang="tr-TR" sz="1600" dirty="0" err="1"/>
              <a:t>the</a:t>
            </a:r>
            <a:r>
              <a:rPr lang="tr-TR" sz="1600" dirty="0"/>
              <a:t> </a:t>
            </a:r>
            <a:r>
              <a:rPr lang="tr-TR" sz="1600" dirty="0" err="1"/>
              <a:t>appointment</a:t>
            </a:r>
            <a:r>
              <a:rPr lang="tr-TR" sz="1600" dirty="0"/>
              <a:t> as </a:t>
            </a:r>
            <a:r>
              <a:rPr lang="tr-TR" sz="1600" dirty="0" err="1"/>
              <a:t>close</a:t>
            </a:r>
            <a:r>
              <a:rPr lang="tr-TR" sz="1600" dirty="0"/>
              <a:t> as </a:t>
            </a:r>
            <a:r>
              <a:rPr lang="tr-TR" sz="1600" dirty="0" err="1"/>
              <a:t>possible</a:t>
            </a:r>
            <a:r>
              <a:rPr lang="tr-TR" sz="1600" dirty="0"/>
              <a:t> </a:t>
            </a:r>
            <a:r>
              <a:rPr lang="tr-TR" sz="1600" dirty="0" err="1"/>
              <a:t>to</a:t>
            </a:r>
            <a:r>
              <a:rPr lang="tr-TR" sz="1600" dirty="0"/>
              <a:t> </a:t>
            </a:r>
            <a:r>
              <a:rPr lang="tr-TR" sz="1600" dirty="0" err="1"/>
              <a:t>the</a:t>
            </a:r>
            <a:r>
              <a:rPr lang="tr-TR" sz="1600" dirty="0"/>
              <a:t> </a:t>
            </a:r>
            <a:r>
              <a:rPr lang="tr-TR" sz="1600" dirty="0" err="1"/>
              <a:t>date</a:t>
            </a:r>
            <a:r>
              <a:rPr lang="tr-TR" sz="1600" dirty="0"/>
              <a:t> </a:t>
            </a:r>
            <a:r>
              <a:rPr lang="tr-TR" sz="1600" dirty="0" err="1"/>
              <a:t>suggested</a:t>
            </a:r>
            <a:r>
              <a:rPr lang="tr-TR" sz="1600" dirty="0"/>
              <a:t> </a:t>
            </a:r>
            <a:r>
              <a:rPr lang="tr-TR" sz="1600" dirty="0" err="1"/>
              <a:t>by</a:t>
            </a:r>
            <a:r>
              <a:rPr lang="tr-TR" sz="1600" dirty="0"/>
              <a:t> </a:t>
            </a:r>
            <a:r>
              <a:rPr lang="tr-TR" sz="1600" dirty="0" err="1"/>
              <a:t>the</a:t>
            </a:r>
            <a:r>
              <a:rPr lang="tr-TR" sz="1600" dirty="0"/>
              <a:t> </a:t>
            </a:r>
            <a:r>
              <a:rPr lang="tr-TR" sz="1600" dirty="0" err="1"/>
              <a:t>doctor</a:t>
            </a:r>
            <a:r>
              <a:rPr lang="tr-TR" sz="1600" dirty="0"/>
              <a:t>. </a:t>
            </a:r>
          </a:p>
          <a:p>
            <a:pPr algn="l"/>
            <a:r>
              <a:rPr lang="en-US" sz="1600" dirty="0"/>
              <a:t>If the appointment dates given by the system are far from what the doctor recommends, a record is created about the situation.</a:t>
            </a:r>
            <a:r>
              <a:rPr lang="tr-TR" sz="1600" dirty="0"/>
              <a:t> </a:t>
            </a:r>
            <a:br>
              <a:rPr lang="en-US" sz="2000" b="0" i="0" dirty="0">
                <a:solidFill>
                  <a:srgbClr val="2A363F"/>
                </a:solidFill>
                <a:effectLst/>
                <a:latin typeface="ui-sans-serif"/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665523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30C46E-C56C-4581-AB44-4C946EBB27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Interpretation</a:t>
            </a:r>
            <a:r>
              <a:rPr lang="tr-TR" dirty="0"/>
              <a:t> </a:t>
            </a:r>
            <a:r>
              <a:rPr lang="tr-TR" dirty="0" err="1"/>
              <a:t>by</a:t>
            </a:r>
            <a:r>
              <a:rPr lang="tr-TR" dirty="0"/>
              <a:t> </a:t>
            </a:r>
            <a:r>
              <a:rPr lang="tr-TR" dirty="0" err="1"/>
              <a:t>days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FB09FD-E19E-43FA-97E8-B8CA1BD2D4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014194"/>
            <a:ext cx="10058400" cy="3849624"/>
          </a:xfrm>
        </p:spPr>
        <p:txBody>
          <a:bodyPr>
            <a:normAutofit/>
          </a:bodyPr>
          <a:lstStyle/>
          <a:p>
            <a:r>
              <a:rPr lang="en-US" sz="1600" dirty="0"/>
              <a:t>When we look at the days, the number of patients varies.</a:t>
            </a:r>
            <a:endParaRPr lang="tr-TR" sz="1600" dirty="0"/>
          </a:p>
          <a:p>
            <a:pPr lvl="1"/>
            <a:r>
              <a:rPr lang="tr-TR" sz="1600" dirty="0" err="1"/>
              <a:t>Especially</a:t>
            </a:r>
            <a:r>
              <a:rPr lang="tr-TR" sz="1600" dirty="0"/>
              <a:t> on </a:t>
            </a:r>
            <a:r>
              <a:rPr lang="tr-TR" sz="1600" dirty="0" err="1"/>
              <a:t>Saturdays</a:t>
            </a:r>
            <a:r>
              <a:rPr lang="tr-TR" sz="1600" dirty="0"/>
              <a:t>, it is </a:t>
            </a:r>
            <a:r>
              <a:rPr lang="tr-TR" sz="1600" dirty="0" err="1"/>
              <a:t>seen</a:t>
            </a:r>
            <a:r>
              <a:rPr lang="tr-TR" sz="1600" dirty="0"/>
              <a:t> </a:t>
            </a:r>
            <a:r>
              <a:rPr lang="tr-TR" sz="1600" dirty="0" err="1"/>
              <a:t>that</a:t>
            </a:r>
            <a:r>
              <a:rPr lang="tr-TR" sz="1600" dirty="0"/>
              <a:t> </a:t>
            </a:r>
            <a:r>
              <a:rPr lang="tr-TR" sz="1600" dirty="0" err="1"/>
              <a:t>the</a:t>
            </a:r>
            <a:r>
              <a:rPr lang="tr-TR" sz="1600" dirty="0"/>
              <a:t> </a:t>
            </a:r>
            <a:r>
              <a:rPr lang="tr-TR" sz="1600" dirty="0" err="1"/>
              <a:t>number</a:t>
            </a:r>
            <a:r>
              <a:rPr lang="tr-TR" sz="1600" dirty="0"/>
              <a:t> of </a:t>
            </a:r>
            <a:r>
              <a:rPr lang="tr-TR" sz="1600" dirty="0" err="1"/>
              <a:t>patients</a:t>
            </a:r>
            <a:r>
              <a:rPr lang="tr-TR" sz="1600" dirty="0"/>
              <a:t> is </a:t>
            </a:r>
            <a:r>
              <a:rPr lang="tr-TR" sz="1600" dirty="0" err="1"/>
              <a:t>very</a:t>
            </a:r>
            <a:r>
              <a:rPr lang="tr-TR" sz="1600" dirty="0"/>
              <a:t> </a:t>
            </a:r>
            <a:r>
              <a:rPr lang="tr-TR" sz="1600" dirty="0" err="1"/>
              <a:t>high</a:t>
            </a:r>
            <a:r>
              <a:rPr lang="tr-TR" sz="1600" dirty="0"/>
              <a:t> </a:t>
            </a:r>
            <a:r>
              <a:rPr lang="tr-TR" sz="1600" dirty="0" err="1"/>
              <a:t>and</a:t>
            </a:r>
            <a:r>
              <a:rPr lang="tr-TR" sz="1600" dirty="0"/>
              <a:t> on </a:t>
            </a:r>
            <a:r>
              <a:rPr lang="tr-TR" sz="1600" dirty="0" err="1"/>
              <a:t>Sundays</a:t>
            </a:r>
            <a:r>
              <a:rPr lang="tr-TR" sz="1600" dirty="0"/>
              <a:t> it is </a:t>
            </a:r>
            <a:r>
              <a:rPr lang="tr-TR" sz="1600" dirty="0" err="1"/>
              <a:t>low</a:t>
            </a:r>
            <a:r>
              <a:rPr lang="tr-TR" sz="1600" dirty="0"/>
              <a:t>.</a:t>
            </a:r>
          </a:p>
          <a:p>
            <a:r>
              <a:rPr lang="en-US" sz="1600" dirty="0"/>
              <a:t>Examination limits for Saturday can be reduced, or the patient who wants to make an appointment for Saturday will be shown a message box that Saturday is full and Sunday is empty.</a:t>
            </a:r>
            <a:endParaRPr lang="tr-TR" sz="1600" dirty="0"/>
          </a:p>
          <a:p>
            <a:r>
              <a:rPr lang="en-US" sz="1600" dirty="0"/>
              <a:t>A fee reduction may be provided to encourage patients to come on Sunday.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1074ECE-218A-4F79-AD19-F30BD403D257}"/>
              </a:ext>
            </a:extLst>
          </p:cNvPr>
          <p:cNvGraphicFramePr>
            <a:graphicFrameLocks noGrp="1"/>
          </p:cNvGraphicFramePr>
          <p:nvPr/>
        </p:nvGraphicFramePr>
        <p:xfrm>
          <a:off x="1159565" y="4513283"/>
          <a:ext cx="5384800" cy="107061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39246">
                  <a:extLst>
                    <a:ext uri="{9D8B030D-6E8A-4147-A177-3AD203B41FA5}">
                      <a16:colId xmlns:a16="http://schemas.microsoft.com/office/drawing/2014/main" val="2895160718"/>
                    </a:ext>
                  </a:extLst>
                </a:gridCol>
                <a:gridCol w="609241">
                  <a:extLst>
                    <a:ext uri="{9D8B030D-6E8A-4147-A177-3AD203B41FA5}">
                      <a16:colId xmlns:a16="http://schemas.microsoft.com/office/drawing/2014/main" val="2590425156"/>
                    </a:ext>
                  </a:extLst>
                </a:gridCol>
                <a:gridCol w="531325">
                  <a:extLst>
                    <a:ext uri="{9D8B030D-6E8A-4147-A177-3AD203B41FA5}">
                      <a16:colId xmlns:a16="http://schemas.microsoft.com/office/drawing/2014/main" val="2264962785"/>
                    </a:ext>
                  </a:extLst>
                </a:gridCol>
                <a:gridCol w="715715">
                  <a:extLst>
                    <a:ext uri="{9D8B030D-6E8A-4147-A177-3AD203B41FA5}">
                      <a16:colId xmlns:a16="http://schemas.microsoft.com/office/drawing/2014/main" val="1659780470"/>
                    </a:ext>
                  </a:extLst>
                </a:gridCol>
                <a:gridCol w="672703">
                  <a:extLst>
                    <a:ext uri="{9D8B030D-6E8A-4147-A177-3AD203B41FA5}">
                      <a16:colId xmlns:a16="http://schemas.microsoft.com/office/drawing/2014/main" val="4227873883"/>
                    </a:ext>
                  </a:extLst>
                </a:gridCol>
                <a:gridCol w="609241">
                  <a:extLst>
                    <a:ext uri="{9D8B030D-6E8A-4147-A177-3AD203B41FA5}">
                      <a16:colId xmlns:a16="http://schemas.microsoft.com/office/drawing/2014/main" val="299278410"/>
                    </a:ext>
                  </a:extLst>
                </a:gridCol>
                <a:gridCol w="698088">
                  <a:extLst>
                    <a:ext uri="{9D8B030D-6E8A-4147-A177-3AD203B41FA5}">
                      <a16:colId xmlns:a16="http://schemas.microsoft.com/office/drawing/2014/main" val="3958935726"/>
                    </a:ext>
                  </a:extLst>
                </a:gridCol>
                <a:gridCol w="609241">
                  <a:extLst>
                    <a:ext uri="{9D8B030D-6E8A-4147-A177-3AD203B41FA5}">
                      <a16:colId xmlns:a16="http://schemas.microsoft.com/office/drawing/2014/main" val="2804993283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100" u="none" strike="noStrike" dirty="0">
                          <a:effectLst/>
                        </a:rPr>
                        <a:t>Pazartesi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Salı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Çarşamba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Perşembe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Cuma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Cumartesi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Pazar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5080856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 err="1">
                          <a:effectLst/>
                        </a:rPr>
                        <a:t>Öğleden</a:t>
                      </a:r>
                      <a:r>
                        <a:rPr lang="en-US" sz="1100" u="none" strike="noStrike" dirty="0">
                          <a:effectLst/>
                        </a:rPr>
                        <a:t> </a:t>
                      </a:r>
                      <a:r>
                        <a:rPr lang="tr-TR" sz="1100" u="none" strike="noStrike" dirty="0">
                          <a:effectLst/>
                        </a:rPr>
                        <a:t>Ö</a:t>
                      </a:r>
                      <a:r>
                        <a:rPr lang="en-US" sz="1100" u="none" strike="noStrike" dirty="0" err="1">
                          <a:effectLst/>
                        </a:rPr>
                        <a:t>nce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32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36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29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31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29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61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1643302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 err="1">
                          <a:effectLst/>
                        </a:rPr>
                        <a:t>Öğleden</a:t>
                      </a:r>
                      <a:r>
                        <a:rPr lang="en-US" sz="1100" u="none" strike="noStrike" dirty="0">
                          <a:effectLst/>
                        </a:rPr>
                        <a:t> </a:t>
                      </a:r>
                      <a:r>
                        <a:rPr lang="tr-TR" sz="1100" u="none" strike="noStrike" dirty="0">
                          <a:effectLst/>
                        </a:rPr>
                        <a:t>S</a:t>
                      </a:r>
                      <a:r>
                        <a:rPr lang="en-US" sz="1100" u="none" strike="noStrike" dirty="0" err="1">
                          <a:effectLst/>
                        </a:rPr>
                        <a:t>onra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42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28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41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28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32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57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7358511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Toplam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74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64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70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59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61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118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16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05975033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0289625-9605-493F-A37C-282BF86B5F7F}"/>
              </a:ext>
            </a:extLst>
          </p:cNvPr>
          <p:cNvGraphicFramePr>
            <a:graphicFrameLocks noGrp="1"/>
          </p:cNvGraphicFramePr>
          <p:nvPr/>
        </p:nvGraphicFramePr>
        <p:xfrm>
          <a:off x="7888925" y="4608533"/>
          <a:ext cx="2222500" cy="88011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39800">
                  <a:extLst>
                    <a:ext uri="{9D8B030D-6E8A-4147-A177-3AD203B41FA5}">
                      <a16:colId xmlns:a16="http://schemas.microsoft.com/office/drawing/2014/main" val="209062995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513705502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3964428480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Haftaiçi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Haftasonu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542273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 err="1">
                          <a:effectLst/>
                        </a:rPr>
                        <a:t>Öğleden</a:t>
                      </a:r>
                      <a:r>
                        <a:rPr lang="en-US" sz="1100" u="none" strike="noStrike" dirty="0">
                          <a:effectLst/>
                        </a:rPr>
                        <a:t> </a:t>
                      </a:r>
                      <a:r>
                        <a:rPr lang="tr-TR" sz="1100" u="none" strike="noStrike" dirty="0">
                          <a:effectLst/>
                        </a:rPr>
                        <a:t>Ö</a:t>
                      </a:r>
                      <a:r>
                        <a:rPr lang="en-US" sz="1100" u="none" strike="noStrike" dirty="0" err="1">
                          <a:effectLst/>
                        </a:rPr>
                        <a:t>nce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31,4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34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9924405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 err="1">
                          <a:effectLst/>
                        </a:rPr>
                        <a:t>Öğleden</a:t>
                      </a:r>
                      <a:r>
                        <a:rPr lang="en-US" sz="1100" u="none" strike="noStrike" dirty="0">
                          <a:effectLst/>
                        </a:rPr>
                        <a:t> </a:t>
                      </a:r>
                      <a:r>
                        <a:rPr lang="tr-TR" sz="1100" u="none" strike="noStrike" dirty="0">
                          <a:effectLst/>
                        </a:rPr>
                        <a:t>S</a:t>
                      </a:r>
                      <a:r>
                        <a:rPr lang="en-US" sz="1100" u="none" strike="noStrike" dirty="0" err="1">
                          <a:effectLst/>
                        </a:rPr>
                        <a:t>onra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34,2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33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1104876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130823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14">
            <a:extLst>
              <a:ext uri="{FF2B5EF4-FFF2-40B4-BE49-F238E27FC236}">
                <a16:creationId xmlns:a16="http://schemas.microsoft.com/office/drawing/2014/main" id="{282E2A95-1A08-4118-83C6-B1CA5648E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16">
            <a:extLst>
              <a:ext uri="{FF2B5EF4-FFF2-40B4-BE49-F238E27FC236}">
                <a16:creationId xmlns:a16="http://schemas.microsoft.com/office/drawing/2014/main" id="{68DC0EC7-60EA-4BD3-BC04-D547DE1B2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0122" y="413053"/>
            <a:ext cx="8212114" cy="6064596"/>
          </a:xfrm>
          <a:prstGeom prst="rect">
            <a:avLst/>
          </a:prstGeom>
          <a:noFill/>
          <a:ln w="6350" cap="sq" cmpd="sng" algn="ctr">
            <a:solidFill>
              <a:srgbClr val="404040"/>
            </a:solidFill>
            <a:prstDash val="solid"/>
            <a:miter lim="800000"/>
          </a:ln>
          <a:effectLst/>
        </p:spPr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A7BF263-8040-4CE3-A0DA-44138D44E00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1753" y="1070043"/>
            <a:ext cx="7636213" cy="4755722"/>
          </a:xfrm>
          <a:prstGeom prst="rect">
            <a:avLst/>
          </a:prstGeom>
          <a:noFill/>
        </p:spPr>
      </p:pic>
      <p:sp>
        <p:nvSpPr>
          <p:cNvPr id="25" name="Rectangle 18">
            <a:extLst>
              <a:ext uri="{FF2B5EF4-FFF2-40B4-BE49-F238E27FC236}">
                <a16:creationId xmlns:a16="http://schemas.microsoft.com/office/drawing/2014/main" id="{2FFEFC7E-85EE-4AC9-A351-FBEB13A1D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0">
            <a:extLst>
              <a:ext uri="{FF2B5EF4-FFF2-40B4-BE49-F238E27FC236}">
                <a16:creationId xmlns:a16="http://schemas.microsoft.com/office/drawing/2014/main" id="{CB2511BB-FC4C-45F3-94EB-661D6806C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56699" y="413053"/>
            <a:ext cx="2616201" cy="6064596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8A8D3D-7763-4D81-952F-F613C93C5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1801" y="612843"/>
            <a:ext cx="2312480" cy="1536970"/>
          </a:xfrm>
        </p:spPr>
        <p:txBody>
          <a:bodyPr anchor="b">
            <a:normAutofit/>
          </a:bodyPr>
          <a:lstStyle/>
          <a:p>
            <a:r>
              <a:rPr lang="tr-TR" sz="2800" dirty="0" err="1"/>
              <a:t>Process</a:t>
            </a:r>
            <a:r>
              <a:rPr lang="tr-TR" sz="2800" dirty="0"/>
              <a:t> </a:t>
            </a:r>
            <a:r>
              <a:rPr lang="tr-TR" sz="2800" dirty="0" err="1"/>
              <a:t>Map</a:t>
            </a:r>
            <a:endParaRPr lang="tr-TR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0BF0D4-A3FD-4B16-B3F9-CE10298FA8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21801" y="2149813"/>
            <a:ext cx="2312479" cy="3854197"/>
          </a:xfrm>
        </p:spPr>
        <p:txBody>
          <a:bodyPr>
            <a:normAutofit/>
          </a:bodyPr>
          <a:lstStyle/>
          <a:p>
            <a:r>
              <a:rPr lang="tr-TR" sz="1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Process</a:t>
            </a:r>
            <a:r>
              <a:rPr lang="tr-T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tr-TR" sz="1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map</a:t>
            </a:r>
            <a:r>
              <a:rPr lang="tr-T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tr-TR" sz="1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showing</a:t>
            </a:r>
            <a:r>
              <a:rPr lang="tr-T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tr-TR" sz="1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frequencies</a:t>
            </a:r>
            <a:r>
              <a:rPr lang="tr-T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tr-TR" sz="1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when</a:t>
            </a:r>
            <a:r>
              <a:rPr lang="tr-T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Activity </a:t>
            </a:r>
            <a:r>
              <a:rPr lang="tr-TR" sz="1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setting</a:t>
            </a:r>
            <a:r>
              <a:rPr lang="tr-T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is 12%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893EC45-F31A-4BC3-9F35-10A9DAE997FA}"/>
              </a:ext>
            </a:extLst>
          </p:cNvPr>
          <p:cNvSpPr/>
          <p:nvPr/>
        </p:nvSpPr>
        <p:spPr>
          <a:xfrm>
            <a:off x="7745549" y="5420956"/>
            <a:ext cx="678730" cy="5279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5" name="Dikdörtgen 4">
            <a:extLst>
              <a:ext uri="{FF2B5EF4-FFF2-40B4-BE49-F238E27FC236}">
                <a16:creationId xmlns:a16="http://schemas.microsoft.com/office/drawing/2014/main" id="{E059EE05-028B-4325-87A8-D153CDAB3B82}"/>
              </a:ext>
            </a:extLst>
          </p:cNvPr>
          <p:cNvSpPr/>
          <p:nvPr/>
        </p:nvSpPr>
        <p:spPr>
          <a:xfrm>
            <a:off x="8176846" y="3429000"/>
            <a:ext cx="199292" cy="1230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Metin kutusu 6">
            <a:extLst>
              <a:ext uri="{FF2B5EF4-FFF2-40B4-BE49-F238E27FC236}">
                <a16:creationId xmlns:a16="http://schemas.microsoft.com/office/drawing/2014/main" id="{90CDA805-9F8D-4850-BBAA-F54C3CC315ED}"/>
              </a:ext>
            </a:extLst>
          </p:cNvPr>
          <p:cNvSpPr txBox="1"/>
          <p:nvPr/>
        </p:nvSpPr>
        <p:spPr>
          <a:xfrm>
            <a:off x="8099908" y="3552092"/>
            <a:ext cx="364394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5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1,437</a:t>
            </a:r>
            <a:endParaRPr lang="en-US" sz="5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842688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D17EB-C9BA-4656-AF56-5C97C79028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5719482" cy="846841"/>
          </a:xfrm>
        </p:spPr>
        <p:txBody>
          <a:bodyPr>
            <a:normAutofit/>
          </a:bodyPr>
          <a:lstStyle/>
          <a:p>
            <a:r>
              <a:rPr lang="tr-TR" dirty="0" err="1"/>
              <a:t>Less</a:t>
            </a:r>
            <a:r>
              <a:rPr lang="tr-TR" dirty="0"/>
              <a:t> </a:t>
            </a:r>
            <a:r>
              <a:rPr lang="tr-TR" dirty="0" err="1"/>
              <a:t>used</a:t>
            </a:r>
            <a:r>
              <a:rPr lang="tr-TR" dirty="0"/>
              <a:t> </a:t>
            </a:r>
            <a:r>
              <a:rPr lang="tr-TR" dirty="0" err="1"/>
              <a:t>departments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5EACB8-B0F5-4883-89AB-31DCB1DC3B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4952" y="1775013"/>
            <a:ext cx="5039922" cy="4220434"/>
          </a:xfrm>
        </p:spPr>
        <p:txBody>
          <a:bodyPr>
            <a:normAutofit lnSpcReduction="10000"/>
          </a:bodyPr>
          <a:lstStyle/>
          <a:p>
            <a:r>
              <a:rPr lang="en-US" sz="1800" dirty="0"/>
              <a:t>There are 12 departments with less than 100 frequencies. If we filter these </a:t>
            </a:r>
            <a:r>
              <a:rPr lang="tr-TR" sz="1800" dirty="0" err="1"/>
              <a:t>departments</a:t>
            </a:r>
            <a:r>
              <a:rPr lang="en-US" sz="1800" dirty="0"/>
              <a:t>;</a:t>
            </a:r>
            <a:endParaRPr lang="tr-TR" sz="1800" dirty="0"/>
          </a:p>
          <a:p>
            <a:pPr algn="l"/>
            <a:r>
              <a:rPr lang="en-US" sz="1800" dirty="0"/>
              <a:t>Only 88 patients were seen in 12 </a:t>
            </a:r>
            <a:r>
              <a:rPr lang="tr-TR" sz="1800" dirty="0" err="1"/>
              <a:t>departments</a:t>
            </a:r>
            <a:r>
              <a:rPr lang="en-US" sz="1800" dirty="0"/>
              <a:t> during the entire process.</a:t>
            </a:r>
          </a:p>
          <a:p>
            <a:endParaRPr lang="tr-TR" sz="1800" dirty="0"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tr-TR" sz="1800" u="sng" dirty="0">
                <a:latin typeface="Calibri" panose="020F0502020204030204" pitchFamily="34" charset="0"/>
                <a:ea typeface="Times New Roman" panose="02020603050405020304" pitchFamily="18" charset="0"/>
              </a:rPr>
              <a:t>Solution </a:t>
            </a:r>
            <a:r>
              <a:rPr lang="tr-TR" sz="1800" u="sng" dirty="0" err="1">
                <a:latin typeface="Calibri" panose="020F0502020204030204" pitchFamily="34" charset="0"/>
                <a:ea typeface="Times New Roman" panose="02020603050405020304" pitchFamily="18" charset="0"/>
              </a:rPr>
              <a:t>Suggestion</a:t>
            </a:r>
            <a:r>
              <a:rPr lang="tr-TR" sz="1800" u="sng" dirty="0">
                <a:latin typeface="Calibri" panose="020F0502020204030204" pitchFamily="34" charset="0"/>
                <a:ea typeface="Times New Roman" panose="02020603050405020304" pitchFamily="18" charset="0"/>
              </a:rPr>
              <a:t>:</a:t>
            </a:r>
          </a:p>
          <a:p>
            <a:r>
              <a:rPr lang="tr-TR" sz="1800" dirty="0" err="1"/>
              <a:t>Closing</a:t>
            </a:r>
            <a:r>
              <a:rPr lang="tr-TR" sz="1800" dirty="0"/>
              <a:t> </a:t>
            </a:r>
            <a:r>
              <a:rPr lang="tr-TR" sz="1800" dirty="0" err="1"/>
              <a:t>the</a:t>
            </a:r>
            <a:r>
              <a:rPr lang="tr-TR" sz="1800" dirty="0"/>
              <a:t> </a:t>
            </a:r>
            <a:r>
              <a:rPr lang="tr-TR" sz="1800" dirty="0" err="1"/>
              <a:t>departments</a:t>
            </a:r>
            <a:r>
              <a:rPr lang="tr-TR" sz="1800" dirty="0"/>
              <a:t> </a:t>
            </a:r>
            <a:r>
              <a:rPr lang="en-US" sz="1800" dirty="0"/>
              <a:t>with few patients and directing the patients who need these departments to other hospitals</a:t>
            </a:r>
            <a:endParaRPr lang="tr-TR" sz="1800" dirty="0"/>
          </a:p>
          <a:p>
            <a:r>
              <a:rPr lang="en-US" sz="1800" dirty="0"/>
              <a:t>Merging departments that will not create organizational problems in the same polyclinic / floor</a:t>
            </a:r>
            <a:endParaRPr lang="tr-TR" sz="1800" dirty="0"/>
          </a:p>
          <a:p>
            <a:endParaRPr lang="tr-TR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tr-T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6361F8-1782-4579-ABBF-F80B82F184B1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1391" y="682579"/>
            <a:ext cx="2369820" cy="226314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Content Placeholder 3">
            <a:extLst>
              <a:ext uri="{FF2B5EF4-FFF2-40B4-BE49-F238E27FC236}">
                <a16:creationId xmlns:a16="http://schemas.microsoft.com/office/drawing/2014/main" id="{AC0AEAF0-699B-4AC3-9A4F-E47F520A49B7}"/>
              </a:ext>
            </a:extLst>
          </p:cNvPr>
          <p:cNvPicPr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695"/>
          <a:stretch/>
        </p:blipFill>
        <p:spPr bwMode="auto">
          <a:xfrm>
            <a:off x="6286501" y="3190266"/>
            <a:ext cx="4419600" cy="302914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1876037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6D526A-D41C-453E-B734-9368A42415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166008"/>
            <a:ext cx="10058400" cy="1246094"/>
          </a:xfrm>
        </p:spPr>
        <p:txBody>
          <a:bodyPr/>
          <a:lstStyle/>
          <a:p>
            <a:r>
              <a:rPr lang="tr-TR" dirty="0"/>
              <a:t>T</a:t>
            </a:r>
            <a:r>
              <a:rPr lang="en-US" dirty="0"/>
              <a:t>he patient load of polyclinics with closed or merged departments will be reduced.</a:t>
            </a:r>
            <a:endParaRPr lang="tr-TR" dirty="0"/>
          </a:p>
          <a:p>
            <a:r>
              <a:rPr lang="tr-TR" dirty="0" err="1"/>
              <a:t>Also</a:t>
            </a:r>
            <a:r>
              <a:rPr lang="tr-TR" dirty="0"/>
              <a:t>, </a:t>
            </a:r>
            <a:r>
              <a:rPr lang="tr-TR" dirty="0" err="1"/>
              <a:t>by</a:t>
            </a:r>
            <a:r>
              <a:rPr lang="tr-TR" dirty="0"/>
              <a:t> </a:t>
            </a:r>
            <a:r>
              <a:rPr lang="tr-TR" dirty="0" err="1"/>
              <a:t>closing</a:t>
            </a:r>
            <a:r>
              <a:rPr lang="tr-TR" dirty="0"/>
              <a:t> </a:t>
            </a:r>
            <a:r>
              <a:rPr lang="tr-TR" dirty="0" err="1"/>
              <a:t>departments</a:t>
            </a:r>
            <a:r>
              <a:rPr lang="tr-TR" dirty="0"/>
              <a:t> </a:t>
            </a:r>
            <a:r>
              <a:rPr lang="tr-TR" dirty="0" err="1"/>
              <a:t>or</a:t>
            </a:r>
            <a:r>
              <a:rPr lang="tr-TR" dirty="0"/>
              <a:t> </a:t>
            </a:r>
            <a:r>
              <a:rPr lang="tr-TR" dirty="0" err="1"/>
              <a:t>merging</a:t>
            </a:r>
            <a:r>
              <a:rPr lang="tr-TR" dirty="0"/>
              <a:t> </a:t>
            </a:r>
            <a:r>
              <a:rPr lang="tr-TR" dirty="0" err="1"/>
              <a:t>underutilized</a:t>
            </a:r>
            <a:r>
              <a:rPr lang="tr-TR" dirty="0"/>
              <a:t> </a:t>
            </a:r>
            <a:r>
              <a:rPr lang="tr-TR" dirty="0" err="1"/>
              <a:t>departments</a:t>
            </a:r>
            <a:r>
              <a:rPr lang="tr-TR" dirty="0"/>
              <a:t> </a:t>
            </a:r>
            <a:r>
              <a:rPr lang="tr-TR" dirty="0" err="1"/>
              <a:t>elsewhere</a:t>
            </a:r>
            <a:r>
              <a:rPr lang="tr-TR" dirty="0"/>
              <a:t>; </a:t>
            </a:r>
            <a:r>
              <a:rPr lang="tr-TR" dirty="0" err="1"/>
              <a:t>personnel</a:t>
            </a:r>
            <a:r>
              <a:rPr lang="tr-TR" dirty="0"/>
              <a:t> </a:t>
            </a:r>
            <a:r>
              <a:rPr lang="tr-TR" dirty="0" err="1"/>
              <a:t>costs</a:t>
            </a:r>
            <a:r>
              <a:rPr lang="tr-TR" dirty="0"/>
              <a:t>, </a:t>
            </a:r>
            <a:r>
              <a:rPr lang="tr-TR" dirty="0" err="1"/>
              <a:t>electricity</a:t>
            </a:r>
            <a:r>
              <a:rPr lang="tr-TR" dirty="0"/>
              <a:t>, </a:t>
            </a:r>
            <a:r>
              <a:rPr lang="tr-TR" dirty="0" err="1"/>
              <a:t>water</a:t>
            </a:r>
            <a:r>
              <a:rPr lang="tr-TR" dirty="0"/>
              <a:t> </a:t>
            </a:r>
            <a:r>
              <a:rPr lang="tr-TR" dirty="0" err="1"/>
              <a:t>and</a:t>
            </a:r>
            <a:r>
              <a:rPr lang="tr-TR" dirty="0"/>
              <a:t> </a:t>
            </a:r>
            <a:r>
              <a:rPr lang="tr-TR" dirty="0" err="1"/>
              <a:t>heating</a:t>
            </a:r>
            <a:r>
              <a:rPr lang="tr-TR" dirty="0"/>
              <a:t> </a:t>
            </a:r>
            <a:r>
              <a:rPr lang="tr-TR" dirty="0" err="1"/>
              <a:t>costs</a:t>
            </a:r>
            <a:r>
              <a:rPr lang="tr-TR" dirty="0"/>
              <a:t> </a:t>
            </a:r>
            <a:r>
              <a:rPr lang="tr-TR" dirty="0" err="1"/>
              <a:t>arising</a:t>
            </a:r>
            <a:r>
              <a:rPr lang="tr-TR" dirty="0"/>
              <a:t> </a:t>
            </a:r>
            <a:r>
              <a:rPr lang="tr-TR" dirty="0" err="1"/>
              <a:t>from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settlement</a:t>
            </a:r>
            <a:r>
              <a:rPr lang="tr-TR" dirty="0"/>
              <a:t> </a:t>
            </a:r>
            <a:r>
              <a:rPr lang="tr-TR" dirty="0" err="1"/>
              <a:t>will</a:t>
            </a:r>
            <a:r>
              <a:rPr lang="tr-TR" dirty="0"/>
              <a:t> </a:t>
            </a:r>
            <a:r>
              <a:rPr lang="tr-TR" dirty="0" err="1"/>
              <a:t>decrease</a:t>
            </a:r>
            <a:r>
              <a:rPr lang="tr-TR" dirty="0"/>
              <a:t>. </a:t>
            </a:r>
            <a:r>
              <a:rPr lang="tr-TR" dirty="0" err="1"/>
              <a:t>In</a:t>
            </a:r>
            <a:r>
              <a:rPr lang="tr-TR" dirty="0"/>
              <a:t> </a:t>
            </a:r>
            <a:r>
              <a:rPr lang="tr-TR" dirty="0" err="1"/>
              <a:t>addition</a:t>
            </a:r>
            <a:r>
              <a:rPr lang="tr-TR" dirty="0"/>
              <a:t>, </a:t>
            </a:r>
            <a:r>
              <a:rPr lang="tr-TR" dirty="0" err="1"/>
              <a:t>space</a:t>
            </a:r>
            <a:r>
              <a:rPr lang="tr-TR" dirty="0"/>
              <a:t> </a:t>
            </a:r>
            <a:r>
              <a:rPr lang="tr-TR" dirty="0" err="1"/>
              <a:t>will</a:t>
            </a:r>
            <a:r>
              <a:rPr lang="tr-TR" dirty="0"/>
              <a:t> be </a:t>
            </a:r>
            <a:r>
              <a:rPr lang="tr-TR" dirty="0" err="1"/>
              <a:t>saved</a:t>
            </a:r>
            <a:r>
              <a:rPr lang="tr-TR" dirty="0"/>
              <a:t>.</a:t>
            </a:r>
          </a:p>
          <a:p>
            <a:endParaRPr lang="tr-T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C577A69-81A9-435F-B3C6-675005D4D42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5412" y="2210942"/>
            <a:ext cx="6768354" cy="1487773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F19F960-1683-4DF3-B775-8A9A76D4207C}"/>
              </a:ext>
            </a:extLst>
          </p:cNvPr>
          <p:cNvSpPr txBox="1"/>
          <p:nvPr/>
        </p:nvSpPr>
        <p:spPr>
          <a:xfrm>
            <a:off x="1093693" y="3698715"/>
            <a:ext cx="66518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200" dirty="0" err="1"/>
              <a:t>Polyclinics</a:t>
            </a:r>
            <a:r>
              <a:rPr lang="tr-TR" sz="1200" dirty="0"/>
              <a:t> </a:t>
            </a:r>
            <a:r>
              <a:rPr lang="tr-TR" sz="1200" dirty="0" err="1"/>
              <a:t>with</a:t>
            </a:r>
            <a:r>
              <a:rPr lang="tr-TR" sz="1200" dirty="0"/>
              <a:t> </a:t>
            </a:r>
            <a:r>
              <a:rPr lang="tr-TR" sz="1200" dirty="0" err="1"/>
              <a:t>few</a:t>
            </a:r>
            <a:r>
              <a:rPr lang="tr-TR" sz="1200" dirty="0"/>
              <a:t> </a:t>
            </a:r>
            <a:r>
              <a:rPr lang="tr-TR" sz="1200" dirty="0" err="1"/>
              <a:t>patients</a:t>
            </a:r>
            <a:endParaRPr lang="tr-TR" sz="120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3BDAFCB-13FD-443A-A19B-B00DD816A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5412" y="585641"/>
            <a:ext cx="10058400" cy="576606"/>
          </a:xfrm>
        </p:spPr>
        <p:txBody>
          <a:bodyPr>
            <a:normAutofit/>
          </a:bodyPr>
          <a:lstStyle/>
          <a:p>
            <a:r>
              <a:rPr lang="tr-TR" sz="2400" dirty="0" err="1"/>
              <a:t>Benefits</a:t>
            </a:r>
            <a:r>
              <a:rPr lang="tr-TR" sz="2400" dirty="0"/>
              <a:t> of </a:t>
            </a:r>
            <a:r>
              <a:rPr lang="tr-TR" sz="2400" dirty="0" err="1"/>
              <a:t>this</a:t>
            </a:r>
            <a:r>
              <a:rPr lang="tr-TR" sz="2400" dirty="0"/>
              <a:t> </a:t>
            </a:r>
            <a:r>
              <a:rPr lang="tr-TR" sz="2400" dirty="0" err="1"/>
              <a:t>solution</a:t>
            </a:r>
            <a:endParaRPr lang="en-US" sz="2400" dirty="0"/>
          </a:p>
        </p:txBody>
      </p:sp>
      <p:sp>
        <p:nvSpPr>
          <p:cNvPr id="10" name="Başlık 1">
            <a:extLst>
              <a:ext uri="{FF2B5EF4-FFF2-40B4-BE49-F238E27FC236}">
                <a16:creationId xmlns:a16="http://schemas.microsoft.com/office/drawing/2014/main" id="{746D1C7E-33D3-450A-9CC4-E7786D1E7E64}"/>
              </a:ext>
            </a:extLst>
          </p:cNvPr>
          <p:cNvSpPr txBox="1">
            <a:spLocks/>
          </p:cNvSpPr>
          <p:nvPr/>
        </p:nvSpPr>
        <p:spPr>
          <a:xfrm>
            <a:off x="1165412" y="4267778"/>
            <a:ext cx="10058400" cy="4758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i="0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tr-TR" sz="2400" dirty="0" err="1"/>
              <a:t>Examples</a:t>
            </a:r>
            <a:endParaRPr lang="tr-TR" sz="2400" dirty="0"/>
          </a:p>
        </p:txBody>
      </p:sp>
      <p:sp>
        <p:nvSpPr>
          <p:cNvPr id="11" name="İçerik Yer Tutucusu 2">
            <a:extLst>
              <a:ext uri="{FF2B5EF4-FFF2-40B4-BE49-F238E27FC236}">
                <a16:creationId xmlns:a16="http://schemas.microsoft.com/office/drawing/2014/main" id="{27F66829-ED2F-4E78-8814-1A6B3813912F}"/>
              </a:ext>
            </a:extLst>
          </p:cNvPr>
          <p:cNvSpPr txBox="1">
            <a:spLocks/>
          </p:cNvSpPr>
          <p:nvPr/>
        </p:nvSpPr>
        <p:spPr>
          <a:xfrm>
            <a:off x="968188" y="4743649"/>
            <a:ext cx="10058400" cy="153164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182880" indent="-182880" algn="l" defTabSz="914400" rtl="0" eaLnBrk="1" latinLnBrk="0" hangingPunct="1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dirty="0"/>
              <a:t>6 </a:t>
            </a:r>
            <a:r>
              <a:rPr lang="tr-TR" dirty="0" err="1"/>
              <a:t>patients</a:t>
            </a:r>
            <a:r>
              <a:rPr lang="tr-TR" dirty="0"/>
              <a:t> </a:t>
            </a:r>
            <a:r>
              <a:rPr lang="tr-TR" dirty="0" err="1"/>
              <a:t>came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radiation</a:t>
            </a:r>
            <a:r>
              <a:rPr lang="tr-TR" dirty="0"/>
              <a:t> </a:t>
            </a:r>
            <a:r>
              <a:rPr lang="tr-TR" dirty="0" err="1"/>
              <a:t>oncology</a:t>
            </a:r>
            <a:r>
              <a:rPr lang="tr-TR" dirty="0"/>
              <a:t> </a:t>
            </a:r>
            <a:r>
              <a:rPr lang="tr-TR" dirty="0" err="1"/>
              <a:t>department</a:t>
            </a:r>
            <a:r>
              <a:rPr lang="tr-TR" dirty="0"/>
              <a:t> </a:t>
            </a:r>
            <a:r>
              <a:rPr lang="tr-TR" dirty="0" err="1"/>
              <a:t>during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whole</a:t>
            </a:r>
            <a:r>
              <a:rPr lang="tr-TR" dirty="0"/>
              <a:t> </a:t>
            </a:r>
            <a:r>
              <a:rPr lang="tr-TR" dirty="0" err="1"/>
              <a:t>process</a:t>
            </a:r>
            <a:r>
              <a:rPr lang="tr-TR" dirty="0"/>
              <a:t>, </a:t>
            </a:r>
            <a:r>
              <a:rPr lang="tr-TR" dirty="0" err="1"/>
              <a:t>and</a:t>
            </a:r>
            <a:r>
              <a:rPr lang="tr-TR" dirty="0"/>
              <a:t> 1 </a:t>
            </a:r>
            <a:r>
              <a:rPr lang="tr-TR" dirty="0" err="1"/>
              <a:t>patient</a:t>
            </a:r>
            <a:r>
              <a:rPr lang="tr-TR" dirty="0"/>
              <a:t> </a:t>
            </a:r>
            <a:r>
              <a:rPr lang="tr-TR" dirty="0" err="1"/>
              <a:t>came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medical</a:t>
            </a:r>
            <a:r>
              <a:rPr lang="tr-TR" dirty="0"/>
              <a:t> </a:t>
            </a:r>
            <a:r>
              <a:rPr lang="tr-TR" dirty="0" err="1"/>
              <a:t>oncology</a:t>
            </a:r>
            <a:r>
              <a:rPr lang="tr-TR" dirty="0"/>
              <a:t> </a:t>
            </a:r>
            <a:r>
              <a:rPr lang="tr-TR" dirty="0" err="1"/>
              <a:t>department</a:t>
            </a:r>
            <a:r>
              <a:rPr lang="tr-TR" dirty="0"/>
              <a:t> </a:t>
            </a:r>
            <a:r>
              <a:rPr lang="tr-TR" dirty="0" err="1"/>
              <a:t>during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whole</a:t>
            </a:r>
            <a:r>
              <a:rPr lang="tr-TR" dirty="0"/>
              <a:t> </a:t>
            </a:r>
            <a:r>
              <a:rPr lang="tr-TR" dirty="0" err="1"/>
              <a:t>process</a:t>
            </a:r>
            <a:r>
              <a:rPr lang="tr-TR" dirty="0"/>
              <a:t>. </a:t>
            </a:r>
            <a:r>
              <a:rPr lang="tr-TR" dirty="0" err="1"/>
              <a:t>Both</a:t>
            </a:r>
            <a:r>
              <a:rPr lang="tr-TR" dirty="0"/>
              <a:t> </a:t>
            </a:r>
            <a:r>
              <a:rPr lang="tr-TR" dirty="0" err="1"/>
              <a:t>departments</a:t>
            </a:r>
            <a:r>
              <a:rPr lang="tr-TR" dirty="0"/>
              <a:t> </a:t>
            </a:r>
            <a:r>
              <a:rPr lang="tr-TR" dirty="0" err="1"/>
              <a:t>have</a:t>
            </a:r>
            <a:r>
              <a:rPr lang="tr-TR" dirty="0"/>
              <a:t> </a:t>
            </a:r>
            <a:r>
              <a:rPr lang="tr-TR" dirty="0" err="1"/>
              <a:t>polyclinics</a:t>
            </a:r>
            <a:r>
              <a:rPr lang="tr-TR" dirty="0"/>
              <a:t>. </a:t>
            </a:r>
            <a:r>
              <a:rPr lang="tr-TR" dirty="0" err="1"/>
              <a:t>We</a:t>
            </a:r>
            <a:r>
              <a:rPr lang="tr-TR" dirty="0"/>
              <a:t> can </a:t>
            </a:r>
            <a:r>
              <a:rPr lang="tr-TR" dirty="0" err="1"/>
              <a:t>combine</a:t>
            </a:r>
            <a:r>
              <a:rPr lang="tr-TR" dirty="0"/>
              <a:t> </a:t>
            </a:r>
            <a:r>
              <a:rPr lang="tr-TR" dirty="0" err="1"/>
              <a:t>these</a:t>
            </a:r>
            <a:r>
              <a:rPr lang="tr-TR" dirty="0"/>
              <a:t> </a:t>
            </a:r>
            <a:r>
              <a:rPr lang="tr-TR" dirty="0" err="1"/>
              <a:t>departments</a:t>
            </a:r>
            <a:r>
              <a:rPr lang="tr-TR" dirty="0"/>
              <a:t> in a </a:t>
            </a:r>
            <a:r>
              <a:rPr lang="tr-TR" dirty="0" err="1"/>
              <a:t>single</a:t>
            </a:r>
            <a:r>
              <a:rPr lang="tr-TR" dirty="0"/>
              <a:t> </a:t>
            </a:r>
            <a:r>
              <a:rPr lang="tr-TR" dirty="0" err="1"/>
              <a:t>polyclinic</a:t>
            </a:r>
            <a:r>
              <a:rPr lang="tr-TR" dirty="0"/>
              <a:t> </a:t>
            </a:r>
            <a:r>
              <a:rPr lang="tr-TR" dirty="0" err="1"/>
              <a:t>under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name of «</a:t>
            </a:r>
            <a:r>
              <a:rPr lang="tr-TR" dirty="0" err="1"/>
              <a:t>Oncology</a:t>
            </a:r>
            <a:r>
              <a:rPr lang="tr-TR" dirty="0"/>
              <a:t> </a:t>
            </a:r>
            <a:r>
              <a:rPr lang="tr-TR" dirty="0" err="1"/>
              <a:t>Polyclinic</a:t>
            </a:r>
            <a:r>
              <a:rPr lang="tr-TR" dirty="0"/>
              <a:t>». </a:t>
            </a:r>
            <a:r>
              <a:rPr lang="tr-TR" dirty="0" err="1"/>
              <a:t>So</a:t>
            </a:r>
            <a:r>
              <a:rPr lang="tr-TR" dirty="0"/>
              <a:t>, </a:t>
            </a:r>
            <a:r>
              <a:rPr lang="tr-TR" dirty="0" err="1"/>
              <a:t>labor</a:t>
            </a:r>
            <a:r>
              <a:rPr lang="tr-TR" dirty="0"/>
              <a:t> </a:t>
            </a:r>
            <a:r>
              <a:rPr lang="tr-TR" dirty="0" err="1"/>
              <a:t>and</a:t>
            </a:r>
            <a:r>
              <a:rPr lang="tr-TR" dirty="0"/>
              <a:t> </a:t>
            </a:r>
            <a:r>
              <a:rPr lang="tr-TR" dirty="0" err="1"/>
              <a:t>space</a:t>
            </a:r>
            <a:r>
              <a:rPr lang="tr-TR" dirty="0"/>
              <a:t> can be </a:t>
            </a:r>
            <a:r>
              <a:rPr lang="tr-TR" dirty="0" err="1"/>
              <a:t>saved</a:t>
            </a:r>
            <a:r>
              <a:rPr lang="tr-TR" dirty="0"/>
              <a:t>.</a:t>
            </a:r>
          </a:p>
          <a:p>
            <a:r>
              <a:rPr lang="tr-TR" dirty="0" err="1"/>
              <a:t>Nuclear</a:t>
            </a:r>
            <a:r>
              <a:rPr lang="tr-TR" dirty="0"/>
              <a:t> </a:t>
            </a:r>
            <a:r>
              <a:rPr lang="tr-TR" dirty="0" err="1"/>
              <a:t>medicine</a:t>
            </a:r>
            <a:r>
              <a:rPr lang="tr-TR" dirty="0"/>
              <a:t> </a:t>
            </a:r>
            <a:r>
              <a:rPr lang="tr-TR" dirty="0" err="1"/>
              <a:t>department</a:t>
            </a:r>
            <a:r>
              <a:rPr lang="tr-TR" dirty="0"/>
              <a:t> had 4 </a:t>
            </a:r>
            <a:r>
              <a:rPr lang="tr-TR" dirty="0" err="1"/>
              <a:t>patients</a:t>
            </a:r>
            <a:r>
              <a:rPr lang="tr-TR" dirty="0"/>
              <a:t> </a:t>
            </a:r>
            <a:r>
              <a:rPr lang="tr-TR" dirty="0" err="1"/>
              <a:t>during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whole</a:t>
            </a:r>
            <a:r>
              <a:rPr lang="tr-TR" dirty="0"/>
              <a:t> </a:t>
            </a:r>
            <a:r>
              <a:rPr lang="tr-TR" dirty="0" err="1"/>
              <a:t>process</a:t>
            </a:r>
            <a:r>
              <a:rPr lang="tr-TR" dirty="0"/>
              <a:t>. </a:t>
            </a:r>
            <a:r>
              <a:rPr lang="tr-TR" dirty="0" err="1"/>
              <a:t>By</a:t>
            </a:r>
            <a:r>
              <a:rPr lang="tr-TR" dirty="0"/>
              <a:t> </a:t>
            </a:r>
            <a:r>
              <a:rPr lang="tr-TR" dirty="0" err="1"/>
              <a:t>closing</a:t>
            </a:r>
            <a:r>
              <a:rPr lang="tr-TR" dirty="0"/>
              <a:t> </a:t>
            </a:r>
            <a:r>
              <a:rPr lang="tr-TR" dirty="0" err="1"/>
              <a:t>this</a:t>
            </a:r>
            <a:r>
              <a:rPr lang="tr-TR" dirty="0"/>
              <a:t> </a:t>
            </a:r>
            <a:r>
              <a:rPr lang="tr-TR" dirty="0" err="1"/>
              <a:t>department</a:t>
            </a:r>
            <a:r>
              <a:rPr lang="tr-TR" dirty="0"/>
              <a:t>, </a:t>
            </a:r>
            <a:r>
              <a:rPr lang="tr-TR" dirty="0" err="1"/>
              <a:t>patients</a:t>
            </a:r>
            <a:r>
              <a:rPr lang="tr-TR" dirty="0"/>
              <a:t> in </a:t>
            </a:r>
            <a:r>
              <a:rPr lang="tr-TR" dirty="0" err="1"/>
              <a:t>need</a:t>
            </a:r>
            <a:r>
              <a:rPr lang="tr-TR" dirty="0"/>
              <a:t> can be </a:t>
            </a:r>
            <a:r>
              <a:rPr lang="tr-TR" dirty="0" err="1"/>
              <a:t>directed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other</a:t>
            </a:r>
            <a:r>
              <a:rPr lang="tr-TR" dirty="0"/>
              <a:t> </a:t>
            </a:r>
            <a:r>
              <a:rPr lang="tr-TR" dirty="0" err="1"/>
              <a:t>hospitals</a:t>
            </a:r>
            <a:r>
              <a:rPr lang="tr-TR" dirty="0"/>
              <a:t>.</a:t>
            </a:r>
            <a:endParaRPr lang="tr-TR" sz="1600" dirty="0"/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42328412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24386E3B-F05F-4373-A9DB-6355A46C6E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051295"/>
          </a:xfrm>
        </p:spPr>
        <p:txBody>
          <a:bodyPr/>
          <a:lstStyle/>
          <a:p>
            <a:r>
              <a:rPr lang="tr-TR" dirty="0" err="1"/>
              <a:t>Departments</a:t>
            </a:r>
            <a:r>
              <a:rPr lang="tr-TR" dirty="0"/>
              <a:t> in </a:t>
            </a:r>
            <a:r>
              <a:rPr lang="tr-TR" dirty="0" err="1"/>
              <a:t>more</a:t>
            </a:r>
            <a:r>
              <a:rPr lang="tr-TR" dirty="0"/>
              <a:t> </a:t>
            </a:r>
            <a:r>
              <a:rPr lang="tr-TR" dirty="0" err="1"/>
              <a:t>than</a:t>
            </a:r>
            <a:r>
              <a:rPr lang="tr-TR" dirty="0"/>
              <a:t> </a:t>
            </a:r>
            <a:r>
              <a:rPr lang="tr-TR" dirty="0" err="1"/>
              <a:t>one</a:t>
            </a:r>
            <a:r>
              <a:rPr lang="tr-TR" dirty="0"/>
              <a:t> </a:t>
            </a:r>
            <a:r>
              <a:rPr lang="tr-TR" dirty="0" err="1"/>
              <a:t>polyclinic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A35D70D5-2D05-4A62-BD1B-C90040E52D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813810"/>
            <a:ext cx="10058400" cy="4138934"/>
          </a:xfrm>
        </p:spPr>
        <p:txBody>
          <a:bodyPr>
            <a:normAutofit/>
          </a:bodyPr>
          <a:lstStyle/>
          <a:p>
            <a:r>
              <a:rPr lang="tr-TR" dirty="0" err="1"/>
              <a:t>There</a:t>
            </a:r>
            <a:r>
              <a:rPr lang="tr-TR" dirty="0"/>
              <a:t> </a:t>
            </a:r>
            <a:r>
              <a:rPr lang="tr-TR" dirty="0" err="1"/>
              <a:t>are</a:t>
            </a:r>
            <a:r>
              <a:rPr lang="tr-TR" dirty="0"/>
              <a:t> </a:t>
            </a:r>
            <a:r>
              <a:rPr lang="tr-TR" dirty="0" err="1"/>
              <a:t>departments</a:t>
            </a:r>
            <a:r>
              <a:rPr lang="tr-TR" dirty="0"/>
              <a:t> in </a:t>
            </a:r>
            <a:r>
              <a:rPr lang="tr-TR" dirty="0" err="1"/>
              <a:t>more</a:t>
            </a:r>
            <a:r>
              <a:rPr lang="tr-TR" dirty="0"/>
              <a:t> </a:t>
            </a:r>
            <a:r>
              <a:rPr lang="tr-TR" dirty="0" err="1"/>
              <a:t>than</a:t>
            </a:r>
            <a:r>
              <a:rPr lang="tr-TR" dirty="0"/>
              <a:t> </a:t>
            </a:r>
            <a:r>
              <a:rPr lang="tr-TR" dirty="0" err="1"/>
              <a:t>one</a:t>
            </a:r>
            <a:r>
              <a:rPr lang="tr-TR" dirty="0"/>
              <a:t> </a:t>
            </a:r>
            <a:r>
              <a:rPr lang="tr-TR" dirty="0" err="1"/>
              <a:t>polyclinic</a:t>
            </a:r>
            <a:r>
              <a:rPr lang="tr-TR" dirty="0"/>
              <a:t> in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process</a:t>
            </a:r>
            <a:r>
              <a:rPr lang="tr-TR" dirty="0"/>
              <a:t>.</a:t>
            </a:r>
          </a:p>
          <a:p>
            <a:endParaRPr lang="tr-TR" dirty="0"/>
          </a:p>
          <a:p>
            <a:endParaRPr lang="tr-TR" dirty="0"/>
          </a:p>
          <a:p>
            <a:r>
              <a:rPr lang="tr-TR" dirty="0" err="1"/>
              <a:t>For</a:t>
            </a:r>
            <a:r>
              <a:rPr lang="tr-TR" dirty="0"/>
              <a:t> </a:t>
            </a:r>
            <a:r>
              <a:rPr lang="tr-TR" dirty="0" err="1"/>
              <a:t>example</a:t>
            </a:r>
            <a:r>
              <a:rPr lang="tr-TR" dirty="0"/>
              <a:t>,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ophthalmology</a:t>
            </a:r>
            <a:r>
              <a:rPr lang="tr-TR" dirty="0"/>
              <a:t> </a:t>
            </a:r>
            <a:r>
              <a:rPr lang="tr-TR" dirty="0" err="1"/>
              <a:t>department</a:t>
            </a:r>
            <a:r>
              <a:rPr lang="tr-TR" dirty="0"/>
              <a:t> is </a:t>
            </a:r>
            <a:r>
              <a:rPr lang="tr-TR" dirty="0" err="1"/>
              <a:t>available</a:t>
            </a:r>
            <a:r>
              <a:rPr lang="tr-TR" dirty="0"/>
              <a:t> in </a:t>
            </a:r>
            <a:r>
              <a:rPr lang="tr-TR" dirty="0" err="1"/>
              <a:t>both</a:t>
            </a:r>
            <a:r>
              <a:rPr lang="tr-TR" dirty="0"/>
              <a:t> </a:t>
            </a:r>
            <a:r>
              <a:rPr lang="tr-TR" dirty="0" err="1"/>
              <a:t>polyclinics</a:t>
            </a:r>
            <a:r>
              <a:rPr lang="tr-TR" dirty="0"/>
              <a:t> in </a:t>
            </a:r>
            <a:r>
              <a:rPr lang="tr-TR" dirty="0" err="1"/>
              <a:t>this</a:t>
            </a:r>
            <a:r>
              <a:rPr lang="tr-TR" dirty="0"/>
              <a:t> </a:t>
            </a:r>
            <a:r>
              <a:rPr lang="tr-TR" dirty="0" err="1"/>
              <a:t>table</a:t>
            </a:r>
            <a:r>
              <a:rPr lang="tr-TR" dirty="0"/>
              <a:t>.</a:t>
            </a:r>
          </a:p>
          <a:p>
            <a:pPr marL="0" indent="0">
              <a:buNone/>
            </a:pPr>
            <a:endParaRPr lang="tr-TR" dirty="0"/>
          </a:p>
          <a:p>
            <a:endParaRPr lang="tr-TR" dirty="0"/>
          </a:p>
          <a:p>
            <a:endParaRPr lang="tr-TR" dirty="0"/>
          </a:p>
          <a:p>
            <a:r>
              <a:rPr lang="tr-TR" dirty="0" err="1"/>
              <a:t>For</a:t>
            </a:r>
            <a:r>
              <a:rPr lang="tr-TR" dirty="0"/>
              <a:t> </a:t>
            </a:r>
            <a:r>
              <a:rPr lang="tr-TR" dirty="0" err="1"/>
              <a:t>example</a:t>
            </a:r>
            <a:r>
              <a:rPr lang="tr-TR" dirty="0"/>
              <a:t>, general </a:t>
            </a:r>
            <a:r>
              <a:rPr lang="tr-TR" dirty="0" err="1"/>
              <a:t>internal</a:t>
            </a:r>
            <a:r>
              <a:rPr lang="tr-TR" dirty="0"/>
              <a:t> </a:t>
            </a:r>
            <a:r>
              <a:rPr lang="tr-TR" dirty="0" err="1"/>
              <a:t>medicine</a:t>
            </a:r>
            <a:r>
              <a:rPr lang="tr-TR" dirty="0"/>
              <a:t> </a:t>
            </a:r>
            <a:r>
              <a:rPr lang="tr-TR" dirty="0" err="1"/>
              <a:t>department</a:t>
            </a:r>
            <a:r>
              <a:rPr lang="tr-TR" dirty="0"/>
              <a:t> is </a:t>
            </a:r>
            <a:r>
              <a:rPr lang="tr-TR" dirty="0" err="1"/>
              <a:t>available</a:t>
            </a:r>
            <a:r>
              <a:rPr lang="tr-TR" dirty="0"/>
              <a:t> in </a:t>
            </a:r>
            <a:r>
              <a:rPr lang="tr-TR" dirty="0" err="1"/>
              <a:t>all</a:t>
            </a:r>
            <a:r>
              <a:rPr lang="tr-TR" dirty="0"/>
              <a:t> 4 </a:t>
            </a:r>
            <a:r>
              <a:rPr lang="tr-TR" dirty="0" err="1"/>
              <a:t>polyclinics</a:t>
            </a:r>
            <a:r>
              <a:rPr lang="tr-TR" dirty="0"/>
              <a:t> in </a:t>
            </a:r>
            <a:r>
              <a:rPr lang="tr-TR" dirty="0" err="1"/>
              <a:t>this</a:t>
            </a:r>
            <a:r>
              <a:rPr lang="tr-TR" dirty="0"/>
              <a:t> </a:t>
            </a:r>
            <a:r>
              <a:rPr lang="tr-TR" dirty="0" err="1"/>
              <a:t>table</a:t>
            </a:r>
            <a:r>
              <a:rPr lang="tr-TR" dirty="0"/>
              <a:t>.</a:t>
            </a:r>
          </a:p>
          <a:p>
            <a:endParaRPr lang="tr-TR" dirty="0"/>
          </a:p>
          <a:p>
            <a:r>
              <a:rPr lang="tr-TR" dirty="0" err="1"/>
              <a:t>Organizational</a:t>
            </a:r>
            <a:r>
              <a:rPr lang="tr-TR" dirty="0"/>
              <a:t> </a:t>
            </a:r>
            <a:r>
              <a:rPr lang="tr-TR" dirty="0" err="1"/>
              <a:t>integrity</a:t>
            </a:r>
            <a:r>
              <a:rPr lang="tr-TR" dirty="0"/>
              <a:t> can be </a:t>
            </a:r>
            <a:r>
              <a:rPr lang="tr-TR" dirty="0" err="1"/>
              <a:t>achieved</a:t>
            </a:r>
            <a:r>
              <a:rPr lang="tr-TR" dirty="0"/>
              <a:t> </a:t>
            </a:r>
            <a:r>
              <a:rPr lang="tr-TR" dirty="0" err="1"/>
              <a:t>by</a:t>
            </a:r>
            <a:r>
              <a:rPr lang="tr-TR" dirty="0"/>
              <a:t> </a:t>
            </a:r>
            <a:r>
              <a:rPr lang="tr-TR" dirty="0" err="1"/>
              <a:t>combining</a:t>
            </a:r>
            <a:r>
              <a:rPr lang="tr-TR" dirty="0"/>
              <a:t> </a:t>
            </a:r>
            <a:r>
              <a:rPr lang="tr-TR" dirty="0" err="1"/>
              <a:t>such</a:t>
            </a:r>
            <a:r>
              <a:rPr lang="tr-TR" dirty="0"/>
              <a:t> </a:t>
            </a:r>
            <a:r>
              <a:rPr lang="tr-TR" dirty="0" err="1"/>
              <a:t>departments</a:t>
            </a:r>
            <a:r>
              <a:rPr lang="tr-TR" dirty="0"/>
              <a:t> in a </a:t>
            </a:r>
            <a:r>
              <a:rPr lang="tr-TR" dirty="0" err="1"/>
              <a:t>single</a:t>
            </a:r>
            <a:r>
              <a:rPr lang="tr-TR" dirty="0"/>
              <a:t> </a:t>
            </a:r>
            <a:r>
              <a:rPr lang="tr-TR" dirty="0" err="1"/>
              <a:t>polyclinic</a:t>
            </a:r>
            <a:r>
              <a:rPr lang="tr-TR" dirty="0"/>
              <a:t>.</a:t>
            </a:r>
          </a:p>
          <a:p>
            <a:endParaRPr lang="tr-TR" dirty="0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82EA7CC0-B8DF-46EA-872E-E361C57BA0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764" y="2208671"/>
            <a:ext cx="9477272" cy="573602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6A166ACC-A9C7-488B-BC61-1A65837B61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1764" y="3311212"/>
            <a:ext cx="9477272" cy="91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71097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DF4D977-B048-4995-8D54-3F86DA569D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893975"/>
          </a:xfrm>
        </p:spPr>
        <p:txBody>
          <a:bodyPr/>
          <a:lstStyle/>
          <a:p>
            <a:r>
              <a:rPr lang="tr-TR" dirty="0" err="1"/>
              <a:t>Waiting</a:t>
            </a:r>
            <a:r>
              <a:rPr lang="tr-TR" dirty="0"/>
              <a:t> </a:t>
            </a:r>
            <a:r>
              <a:rPr lang="tr-TR" dirty="0" err="1"/>
              <a:t>and</a:t>
            </a:r>
            <a:r>
              <a:rPr lang="tr-TR" dirty="0"/>
              <a:t> </a:t>
            </a:r>
            <a:r>
              <a:rPr lang="tr-TR" dirty="0" err="1"/>
              <a:t>Examination</a:t>
            </a:r>
            <a:r>
              <a:rPr lang="tr-TR" dirty="0"/>
              <a:t> Times </a:t>
            </a:r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6FE9481C-2EE5-47FC-903C-B29159B15C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5384" y="1536569"/>
            <a:ext cx="9924854" cy="1763140"/>
          </a:xfr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62910F26-B835-4FA2-99B8-EC52BD9460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9227" y="3700525"/>
            <a:ext cx="4941011" cy="2514881"/>
          </a:xfrm>
          <a:prstGeom prst="rect">
            <a:avLst/>
          </a:prstGeom>
        </p:spPr>
      </p:pic>
      <p:sp>
        <p:nvSpPr>
          <p:cNvPr id="8" name="Metin kutusu 7">
            <a:extLst>
              <a:ext uri="{FF2B5EF4-FFF2-40B4-BE49-F238E27FC236}">
                <a16:creationId xmlns:a16="http://schemas.microsoft.com/office/drawing/2014/main" id="{5653EA43-1EC2-4272-9A12-FB4E58D51AF9}"/>
              </a:ext>
            </a:extLst>
          </p:cNvPr>
          <p:cNvSpPr txBox="1"/>
          <p:nvPr/>
        </p:nvSpPr>
        <p:spPr>
          <a:xfrm>
            <a:off x="1066800" y="3591612"/>
            <a:ext cx="457042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err="1"/>
              <a:t>We</a:t>
            </a:r>
            <a:r>
              <a:rPr lang="tr-TR" dirty="0"/>
              <a:t> </a:t>
            </a:r>
            <a:r>
              <a:rPr lang="tr-TR" dirty="0" err="1"/>
              <a:t>filtered</a:t>
            </a:r>
            <a:r>
              <a:rPr lang="tr-TR" dirty="0"/>
              <a:t> </a:t>
            </a:r>
            <a:r>
              <a:rPr lang="tr-TR" dirty="0" err="1"/>
              <a:t>Variant</a:t>
            </a:r>
            <a:r>
              <a:rPr lang="tr-TR" dirty="0"/>
              <a:t> 1, </a:t>
            </a:r>
            <a:r>
              <a:rPr lang="tr-TR" dirty="0" err="1"/>
              <a:t>that</a:t>
            </a:r>
            <a:r>
              <a:rPr lang="tr-TR" dirty="0"/>
              <a:t> is,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route</a:t>
            </a:r>
            <a:r>
              <a:rPr lang="tr-TR" dirty="0"/>
              <a:t> on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right</a:t>
            </a:r>
            <a:r>
              <a:rPr lang="tr-TR" dirty="0"/>
              <a:t>, in </a:t>
            </a:r>
            <a:r>
              <a:rPr lang="tr-TR" dirty="0" err="1"/>
              <a:t>order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examine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waiting</a:t>
            </a:r>
            <a:r>
              <a:rPr lang="tr-TR" dirty="0"/>
              <a:t> </a:t>
            </a:r>
            <a:r>
              <a:rPr lang="tr-TR" dirty="0" err="1"/>
              <a:t>and</a:t>
            </a:r>
            <a:r>
              <a:rPr lang="tr-TR" dirty="0"/>
              <a:t> </a:t>
            </a:r>
            <a:r>
              <a:rPr lang="tr-TR" dirty="0" err="1"/>
              <a:t>examination</a:t>
            </a:r>
            <a:r>
              <a:rPr lang="tr-TR" dirty="0"/>
              <a:t> </a:t>
            </a:r>
            <a:r>
              <a:rPr lang="tr-TR" dirty="0" err="1"/>
              <a:t>times</a:t>
            </a:r>
            <a:r>
              <a:rPr lang="tr-TR" dirty="0"/>
              <a:t> of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Pediatry</a:t>
            </a:r>
            <a:r>
              <a:rPr lang="tr-TR" dirty="0"/>
              <a:t> Normal </a:t>
            </a:r>
            <a:r>
              <a:rPr lang="tr-TR" dirty="0" err="1"/>
              <a:t>Examination</a:t>
            </a:r>
            <a:r>
              <a:rPr lang="tr-TR" dirty="0"/>
              <a:t>, </a:t>
            </a:r>
            <a:r>
              <a:rPr lang="tr-TR" dirty="0" err="1"/>
              <a:t>which</a:t>
            </a:r>
            <a:r>
              <a:rPr lang="tr-TR" dirty="0"/>
              <a:t> is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most</a:t>
            </a:r>
            <a:r>
              <a:rPr lang="tr-TR" dirty="0"/>
              <a:t> </a:t>
            </a:r>
            <a:r>
              <a:rPr lang="tr-TR" dirty="0" err="1"/>
              <a:t>used</a:t>
            </a:r>
            <a:r>
              <a:rPr lang="tr-TR" dirty="0"/>
              <a:t> </a:t>
            </a:r>
            <a:r>
              <a:rPr lang="tr-TR" dirty="0" err="1"/>
              <a:t>activity</a:t>
            </a:r>
            <a:r>
              <a:rPr lang="tr-TR" dirty="0"/>
              <a:t> of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hospital</a:t>
            </a:r>
            <a:r>
              <a:rPr lang="tr-TR" dirty="0"/>
              <a:t>.</a:t>
            </a:r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58599602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468C8097-0172-4246-A4B8-FB2F8C29AA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4222376"/>
            <a:ext cx="10058400" cy="1950004"/>
          </a:xfrm>
        </p:spPr>
        <p:txBody>
          <a:bodyPr/>
          <a:lstStyle/>
          <a:p>
            <a:pPr marL="0" indent="0">
              <a:buNone/>
            </a:pPr>
            <a:r>
              <a:rPr lang="tr-TR" dirty="0"/>
              <a:t>First, </a:t>
            </a:r>
            <a:r>
              <a:rPr lang="tr-TR" dirty="0" err="1"/>
              <a:t>we</a:t>
            </a:r>
            <a:r>
              <a:rPr lang="tr-TR" dirty="0"/>
              <a:t> </a:t>
            </a:r>
            <a:r>
              <a:rPr lang="tr-TR" dirty="0" err="1"/>
              <a:t>examined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waiting</a:t>
            </a:r>
            <a:r>
              <a:rPr lang="tr-TR" dirty="0"/>
              <a:t> </a:t>
            </a:r>
            <a:r>
              <a:rPr lang="tr-TR" dirty="0" err="1"/>
              <a:t>times</a:t>
            </a:r>
            <a:r>
              <a:rPr lang="tr-TR" dirty="0"/>
              <a:t> of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patients</a:t>
            </a:r>
            <a:r>
              <a:rPr lang="tr-TR" dirty="0"/>
              <a:t> </a:t>
            </a:r>
            <a:r>
              <a:rPr lang="tr-TR" dirty="0" err="1"/>
              <a:t>for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examination</a:t>
            </a:r>
            <a:r>
              <a:rPr lang="tr-TR" dirty="0"/>
              <a:t> </a:t>
            </a:r>
            <a:r>
              <a:rPr lang="tr-TR" dirty="0" err="1"/>
              <a:t>after</a:t>
            </a:r>
            <a:r>
              <a:rPr lang="tr-TR" dirty="0"/>
              <a:t> </a:t>
            </a:r>
            <a:r>
              <a:rPr lang="tr-TR" dirty="0" err="1"/>
              <a:t>check</a:t>
            </a:r>
            <a:r>
              <a:rPr lang="tr-TR" dirty="0"/>
              <a:t>-in </a:t>
            </a:r>
            <a:r>
              <a:rPr lang="tr-TR" dirty="0" err="1"/>
              <a:t>procedure</a:t>
            </a:r>
            <a:r>
              <a:rPr lang="tr-TR" dirty="0"/>
              <a:t>.</a:t>
            </a:r>
          </a:p>
          <a:p>
            <a:r>
              <a:rPr lang="tr-TR" dirty="0" err="1"/>
              <a:t>After</a:t>
            </a:r>
            <a:r>
              <a:rPr lang="tr-TR" dirty="0"/>
              <a:t> </a:t>
            </a:r>
            <a:r>
              <a:rPr lang="tr-TR" dirty="0" err="1"/>
              <a:t>exporting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filtered</a:t>
            </a:r>
            <a:r>
              <a:rPr lang="tr-TR" dirty="0"/>
              <a:t> data </a:t>
            </a:r>
            <a:r>
              <a:rPr lang="tr-TR" dirty="0" err="1"/>
              <a:t>to</a:t>
            </a:r>
            <a:r>
              <a:rPr lang="tr-TR" dirty="0"/>
              <a:t> Excel; </a:t>
            </a:r>
            <a:r>
              <a:rPr lang="tr-TR" dirty="0" err="1"/>
              <a:t>we</a:t>
            </a:r>
            <a:r>
              <a:rPr lang="tr-TR" dirty="0"/>
              <a:t> </a:t>
            </a:r>
            <a:r>
              <a:rPr lang="tr-TR" dirty="0" err="1"/>
              <a:t>found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number</a:t>
            </a:r>
            <a:r>
              <a:rPr lang="tr-TR" dirty="0"/>
              <a:t> of </a:t>
            </a:r>
            <a:r>
              <a:rPr lang="tr-TR" dirty="0" err="1"/>
              <a:t>waits</a:t>
            </a:r>
            <a:r>
              <a:rPr lang="tr-TR" dirty="0"/>
              <a:t> </a:t>
            </a:r>
            <a:r>
              <a:rPr lang="tr-TR" dirty="0" err="1"/>
              <a:t>longer</a:t>
            </a:r>
            <a:r>
              <a:rPr lang="tr-TR" dirty="0"/>
              <a:t> </a:t>
            </a:r>
            <a:r>
              <a:rPr lang="tr-TR" dirty="0" err="1"/>
              <a:t>than</a:t>
            </a:r>
            <a:r>
              <a:rPr lang="tr-TR" dirty="0"/>
              <a:t> 30 </a:t>
            </a:r>
            <a:r>
              <a:rPr lang="tr-TR" dirty="0" err="1"/>
              <a:t>minutes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be 42. </a:t>
            </a:r>
            <a:r>
              <a:rPr lang="tr-TR" dirty="0" err="1"/>
              <a:t>This</a:t>
            </a:r>
            <a:r>
              <a:rPr lang="tr-TR" dirty="0"/>
              <a:t> </a:t>
            </a:r>
            <a:r>
              <a:rPr lang="tr-TR" dirty="0" err="1"/>
              <a:t>number</a:t>
            </a:r>
            <a:r>
              <a:rPr lang="tr-TR" dirty="0"/>
              <a:t> is </a:t>
            </a:r>
            <a:r>
              <a:rPr lang="tr-TR" dirty="0" err="1"/>
              <a:t>approximately</a:t>
            </a:r>
            <a:r>
              <a:rPr lang="tr-TR" dirty="0"/>
              <a:t> 3.6% of </a:t>
            </a:r>
            <a:r>
              <a:rPr lang="tr-TR" dirty="0" err="1"/>
              <a:t>the</a:t>
            </a:r>
            <a:r>
              <a:rPr lang="tr-TR" dirty="0"/>
              <a:t> total </a:t>
            </a:r>
            <a:r>
              <a:rPr lang="tr-TR" dirty="0" err="1"/>
              <a:t>number</a:t>
            </a:r>
            <a:r>
              <a:rPr lang="tr-TR" dirty="0"/>
              <a:t> of </a:t>
            </a:r>
            <a:r>
              <a:rPr lang="tr-TR" dirty="0" err="1"/>
              <a:t>Pediatric</a:t>
            </a:r>
            <a:r>
              <a:rPr lang="tr-TR" dirty="0"/>
              <a:t> </a:t>
            </a:r>
            <a:r>
              <a:rPr lang="tr-TR" dirty="0" err="1"/>
              <a:t>Health</a:t>
            </a:r>
            <a:r>
              <a:rPr lang="tr-TR" dirty="0"/>
              <a:t> </a:t>
            </a:r>
            <a:r>
              <a:rPr lang="tr-TR" dirty="0" err="1"/>
              <a:t>and</a:t>
            </a:r>
            <a:r>
              <a:rPr lang="tr-TR" dirty="0"/>
              <a:t> </a:t>
            </a:r>
            <a:r>
              <a:rPr lang="tr-TR" dirty="0" err="1"/>
              <a:t>Diseases</a:t>
            </a:r>
            <a:r>
              <a:rPr lang="tr-TR" dirty="0"/>
              <a:t> </a:t>
            </a:r>
            <a:r>
              <a:rPr lang="tr-TR" dirty="0" err="1"/>
              <a:t>examinations</a:t>
            </a:r>
            <a:r>
              <a:rPr lang="tr-TR" dirty="0"/>
              <a:t>.</a:t>
            </a:r>
          </a:p>
          <a:p>
            <a:r>
              <a:rPr lang="tr-TR" dirty="0"/>
              <a:t>Since </a:t>
            </a:r>
            <a:r>
              <a:rPr lang="tr-TR" dirty="0" err="1"/>
              <a:t>this</a:t>
            </a:r>
            <a:r>
              <a:rPr lang="tr-TR" dirty="0"/>
              <a:t> rate is </a:t>
            </a:r>
            <a:r>
              <a:rPr lang="tr-TR" dirty="0" err="1"/>
              <a:t>very</a:t>
            </a:r>
            <a:r>
              <a:rPr lang="tr-TR" dirty="0"/>
              <a:t> </a:t>
            </a:r>
            <a:r>
              <a:rPr lang="tr-TR" dirty="0" err="1"/>
              <a:t>low</a:t>
            </a:r>
            <a:r>
              <a:rPr lang="tr-TR" dirty="0"/>
              <a:t>, </a:t>
            </a:r>
            <a:r>
              <a:rPr lang="tr-TR" dirty="0" err="1"/>
              <a:t>we</a:t>
            </a:r>
            <a:r>
              <a:rPr lang="tr-TR" dirty="0"/>
              <a:t> can say </a:t>
            </a:r>
            <a:r>
              <a:rPr lang="tr-TR" dirty="0" err="1"/>
              <a:t>that</a:t>
            </a:r>
            <a:r>
              <a:rPr lang="tr-TR" dirty="0"/>
              <a:t> </a:t>
            </a:r>
            <a:r>
              <a:rPr lang="tr-TR" dirty="0" err="1"/>
              <a:t>patients</a:t>
            </a:r>
            <a:r>
              <a:rPr lang="tr-TR" dirty="0"/>
              <a:t> </a:t>
            </a:r>
            <a:r>
              <a:rPr lang="tr-TR" dirty="0" err="1"/>
              <a:t>generally</a:t>
            </a:r>
            <a:r>
              <a:rPr lang="tr-TR" dirty="0"/>
              <a:t> do not </a:t>
            </a:r>
            <a:r>
              <a:rPr lang="tr-TR" dirty="0" err="1"/>
              <a:t>have</a:t>
            </a:r>
            <a:r>
              <a:rPr lang="tr-TR" dirty="0"/>
              <a:t> a problem </a:t>
            </a:r>
            <a:r>
              <a:rPr lang="tr-TR" dirty="0" err="1"/>
              <a:t>about</a:t>
            </a:r>
            <a:r>
              <a:rPr lang="tr-TR" dirty="0"/>
              <a:t> </a:t>
            </a:r>
            <a:r>
              <a:rPr lang="tr-TR" dirty="0" err="1"/>
              <a:t>waiting</a:t>
            </a:r>
            <a:r>
              <a:rPr lang="tr-TR" dirty="0"/>
              <a:t> </a:t>
            </a:r>
            <a:r>
              <a:rPr lang="tr-TR" dirty="0" err="1"/>
              <a:t>too</a:t>
            </a:r>
            <a:r>
              <a:rPr lang="tr-TR" dirty="0"/>
              <a:t> </a:t>
            </a:r>
            <a:r>
              <a:rPr lang="tr-TR" dirty="0" err="1"/>
              <a:t>long</a:t>
            </a:r>
            <a:r>
              <a:rPr lang="tr-TR" dirty="0"/>
              <a:t> </a:t>
            </a:r>
            <a:r>
              <a:rPr lang="tr-TR" dirty="0" err="1"/>
              <a:t>after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check</a:t>
            </a:r>
            <a:r>
              <a:rPr lang="tr-TR" dirty="0"/>
              <a:t>-in.</a:t>
            </a:r>
          </a:p>
          <a:p>
            <a:endParaRPr lang="tr-TR" dirty="0"/>
          </a:p>
          <a:p>
            <a:endParaRPr lang="tr-TR" dirty="0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D3ECB9AA-18D9-4D31-B6BA-E344777AB3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1640362"/>
            <a:ext cx="9942906" cy="2304109"/>
          </a:xfrm>
          <a:prstGeom prst="rect">
            <a:avLst/>
          </a:prstGeom>
        </p:spPr>
      </p:pic>
      <p:sp>
        <p:nvSpPr>
          <p:cNvPr id="4" name="Başlık 1">
            <a:extLst>
              <a:ext uri="{FF2B5EF4-FFF2-40B4-BE49-F238E27FC236}">
                <a16:creationId xmlns:a16="http://schemas.microsoft.com/office/drawing/2014/main" id="{613BC6B1-9C5B-4559-B102-D082BF9AA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893975"/>
          </a:xfrm>
        </p:spPr>
        <p:txBody>
          <a:bodyPr>
            <a:normAutofit/>
          </a:bodyPr>
          <a:lstStyle/>
          <a:p>
            <a:r>
              <a:rPr lang="tr-TR" sz="2800" dirty="0" err="1"/>
              <a:t>Waiting</a:t>
            </a:r>
            <a:r>
              <a:rPr lang="tr-TR" sz="2800" dirty="0"/>
              <a:t> </a:t>
            </a:r>
            <a:r>
              <a:rPr lang="tr-TR" sz="2800" dirty="0" err="1"/>
              <a:t>times</a:t>
            </a:r>
            <a:endParaRPr lang="tr-TR" sz="2800" dirty="0"/>
          </a:p>
        </p:txBody>
      </p:sp>
    </p:spTree>
    <p:extLst>
      <p:ext uri="{BB962C8B-B14F-4D97-AF65-F5344CB8AC3E}">
        <p14:creationId xmlns:p14="http://schemas.microsoft.com/office/powerpoint/2010/main" val="330298139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8F1F426A-204A-4B2D-9D77-79E3226761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2635" y="3748910"/>
            <a:ext cx="7492738" cy="2519349"/>
          </a:xfrm>
        </p:spPr>
        <p:txBody>
          <a:bodyPr/>
          <a:lstStyle/>
          <a:p>
            <a:pPr marL="0" indent="0">
              <a:buNone/>
            </a:pPr>
            <a:r>
              <a:rPr lang="tr-TR" dirty="0" err="1"/>
              <a:t>Next</a:t>
            </a:r>
            <a:r>
              <a:rPr lang="tr-TR" dirty="0"/>
              <a:t>, </a:t>
            </a:r>
            <a:r>
              <a:rPr lang="tr-TR" dirty="0" err="1"/>
              <a:t>we</a:t>
            </a:r>
            <a:r>
              <a:rPr lang="tr-TR" dirty="0"/>
              <a:t> </a:t>
            </a:r>
            <a:r>
              <a:rPr lang="tr-TR" dirty="0" err="1"/>
              <a:t>looked</a:t>
            </a:r>
            <a:r>
              <a:rPr lang="tr-TR" dirty="0"/>
              <a:t> at </a:t>
            </a:r>
            <a:r>
              <a:rPr lang="tr-TR" dirty="0" err="1"/>
              <a:t>examination</a:t>
            </a:r>
            <a:r>
              <a:rPr lang="tr-TR" dirty="0"/>
              <a:t> </a:t>
            </a:r>
            <a:r>
              <a:rPr lang="tr-TR" dirty="0" err="1"/>
              <a:t>times</a:t>
            </a:r>
            <a:r>
              <a:rPr lang="tr-TR" dirty="0"/>
              <a:t>.</a:t>
            </a:r>
          </a:p>
          <a:p>
            <a:r>
              <a:rPr lang="tr-TR" dirty="0" err="1"/>
              <a:t>By</a:t>
            </a:r>
            <a:r>
              <a:rPr lang="tr-TR" dirty="0"/>
              <a:t> </a:t>
            </a:r>
            <a:r>
              <a:rPr lang="tr-TR" dirty="0" err="1"/>
              <a:t>exporting</a:t>
            </a:r>
            <a:r>
              <a:rPr lang="tr-TR" dirty="0"/>
              <a:t> </a:t>
            </a:r>
            <a:r>
              <a:rPr lang="tr-TR" dirty="0" err="1"/>
              <a:t>filtered</a:t>
            </a:r>
            <a:r>
              <a:rPr lang="tr-TR" dirty="0"/>
              <a:t> data </a:t>
            </a:r>
            <a:r>
              <a:rPr lang="tr-TR" dirty="0" err="1"/>
              <a:t>to</a:t>
            </a:r>
            <a:r>
              <a:rPr lang="tr-TR" dirty="0"/>
              <a:t> Excel, </a:t>
            </a:r>
            <a:r>
              <a:rPr lang="tr-TR" dirty="0" err="1"/>
              <a:t>we</a:t>
            </a:r>
            <a:r>
              <a:rPr lang="tr-TR" dirty="0"/>
              <a:t> </a:t>
            </a:r>
            <a:r>
              <a:rPr lang="tr-TR" dirty="0" err="1"/>
              <a:t>found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number</a:t>
            </a:r>
            <a:r>
              <a:rPr lang="tr-TR" dirty="0"/>
              <a:t> of </a:t>
            </a:r>
            <a:r>
              <a:rPr lang="tr-TR" dirty="0" err="1"/>
              <a:t>examinations</a:t>
            </a:r>
            <a:r>
              <a:rPr lang="tr-TR" dirty="0"/>
              <a:t> </a:t>
            </a:r>
            <a:r>
              <a:rPr lang="tr-TR" dirty="0" err="1"/>
              <a:t>that</a:t>
            </a:r>
            <a:r>
              <a:rPr lang="tr-TR" dirty="0"/>
              <a:t> </a:t>
            </a:r>
            <a:r>
              <a:rPr lang="tr-TR" dirty="0" err="1"/>
              <a:t>took</a:t>
            </a:r>
            <a:r>
              <a:rPr lang="tr-TR" dirty="0"/>
              <a:t> </a:t>
            </a:r>
            <a:r>
              <a:rPr lang="tr-TR" dirty="0" err="1"/>
              <a:t>longer</a:t>
            </a:r>
            <a:r>
              <a:rPr lang="tr-TR" dirty="0"/>
              <a:t> </a:t>
            </a:r>
            <a:r>
              <a:rPr lang="tr-TR" dirty="0" err="1"/>
              <a:t>than</a:t>
            </a:r>
            <a:r>
              <a:rPr lang="tr-TR" dirty="0"/>
              <a:t> 20 </a:t>
            </a:r>
            <a:r>
              <a:rPr lang="tr-TR" dirty="0" err="1"/>
              <a:t>minutes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be 249. </a:t>
            </a:r>
            <a:r>
              <a:rPr lang="tr-TR" dirty="0" err="1"/>
              <a:t>This</a:t>
            </a:r>
            <a:r>
              <a:rPr lang="tr-TR" dirty="0"/>
              <a:t> </a:t>
            </a:r>
            <a:r>
              <a:rPr lang="tr-TR" dirty="0" err="1"/>
              <a:t>number</a:t>
            </a:r>
            <a:r>
              <a:rPr lang="tr-TR" dirty="0"/>
              <a:t> is </a:t>
            </a:r>
            <a:r>
              <a:rPr lang="tr-TR" dirty="0" err="1"/>
              <a:t>approximately</a:t>
            </a:r>
            <a:r>
              <a:rPr lang="tr-TR" dirty="0"/>
              <a:t> 21% of </a:t>
            </a:r>
            <a:r>
              <a:rPr lang="tr-TR" dirty="0" err="1"/>
              <a:t>the</a:t>
            </a:r>
            <a:r>
              <a:rPr lang="tr-TR" dirty="0"/>
              <a:t> total </a:t>
            </a:r>
            <a:r>
              <a:rPr lang="tr-TR" dirty="0" err="1"/>
              <a:t>number</a:t>
            </a:r>
            <a:r>
              <a:rPr lang="tr-TR" dirty="0"/>
              <a:t> of </a:t>
            </a:r>
            <a:r>
              <a:rPr lang="tr-TR" dirty="0" err="1"/>
              <a:t>Pediatric</a:t>
            </a:r>
            <a:r>
              <a:rPr lang="tr-TR" dirty="0"/>
              <a:t> </a:t>
            </a:r>
            <a:r>
              <a:rPr lang="tr-TR" dirty="0" err="1"/>
              <a:t>Health</a:t>
            </a:r>
            <a:r>
              <a:rPr lang="tr-TR" dirty="0"/>
              <a:t> </a:t>
            </a:r>
            <a:r>
              <a:rPr lang="tr-TR" dirty="0" err="1"/>
              <a:t>and</a:t>
            </a:r>
            <a:r>
              <a:rPr lang="tr-TR" dirty="0"/>
              <a:t> </a:t>
            </a:r>
            <a:r>
              <a:rPr lang="tr-TR" dirty="0" err="1"/>
              <a:t>Diseases</a:t>
            </a:r>
            <a:r>
              <a:rPr lang="tr-TR" dirty="0"/>
              <a:t> </a:t>
            </a:r>
            <a:r>
              <a:rPr lang="tr-TR" dirty="0" err="1"/>
              <a:t>Examinations</a:t>
            </a:r>
            <a:r>
              <a:rPr lang="tr-TR" dirty="0"/>
              <a:t>.</a:t>
            </a:r>
          </a:p>
          <a:p>
            <a:endParaRPr lang="tr-TR" dirty="0"/>
          </a:p>
          <a:p>
            <a:r>
              <a:rPr lang="tr-TR" dirty="0"/>
              <a:t>DR115, DR22 </a:t>
            </a:r>
            <a:r>
              <a:rPr lang="tr-TR" dirty="0" err="1"/>
              <a:t>and</a:t>
            </a:r>
            <a:r>
              <a:rPr lang="tr-TR" dirty="0"/>
              <a:t> DR78 </a:t>
            </a:r>
            <a:r>
              <a:rPr lang="tr-TR" dirty="0" err="1"/>
              <a:t>performed</a:t>
            </a:r>
            <a:r>
              <a:rPr lang="tr-TR" dirty="0"/>
              <a:t> </a:t>
            </a:r>
            <a:r>
              <a:rPr lang="tr-TR" dirty="0" err="1"/>
              <a:t>these</a:t>
            </a:r>
            <a:r>
              <a:rPr lang="tr-TR" dirty="0"/>
              <a:t> </a:t>
            </a:r>
            <a:r>
              <a:rPr lang="tr-TR" dirty="0" err="1"/>
              <a:t>examinations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most</a:t>
            </a:r>
            <a:r>
              <a:rPr lang="tr-TR" dirty="0"/>
              <a:t>.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lenght</a:t>
            </a:r>
            <a:r>
              <a:rPr lang="tr-TR" dirty="0"/>
              <a:t> of </a:t>
            </a:r>
            <a:r>
              <a:rPr lang="tr-TR" dirty="0" err="1"/>
              <a:t>examination</a:t>
            </a:r>
            <a:r>
              <a:rPr lang="tr-TR" dirty="0"/>
              <a:t> </a:t>
            </a:r>
            <a:r>
              <a:rPr lang="tr-TR" dirty="0" err="1"/>
              <a:t>periods</a:t>
            </a:r>
            <a:r>
              <a:rPr lang="tr-TR" dirty="0"/>
              <a:t> can be </a:t>
            </a:r>
            <a:r>
              <a:rPr lang="tr-TR" dirty="0" err="1"/>
              <a:t>discussed</a:t>
            </a:r>
            <a:r>
              <a:rPr lang="tr-TR" dirty="0"/>
              <a:t> </a:t>
            </a:r>
            <a:r>
              <a:rPr lang="tr-TR" dirty="0" err="1"/>
              <a:t>with</a:t>
            </a:r>
            <a:r>
              <a:rPr lang="tr-TR" dirty="0"/>
              <a:t> </a:t>
            </a:r>
            <a:r>
              <a:rPr lang="tr-TR" dirty="0" err="1"/>
              <a:t>these</a:t>
            </a:r>
            <a:r>
              <a:rPr lang="tr-TR" dirty="0"/>
              <a:t> </a:t>
            </a:r>
            <a:r>
              <a:rPr lang="tr-TR" dirty="0" err="1"/>
              <a:t>doctors</a:t>
            </a:r>
            <a:r>
              <a:rPr lang="tr-TR" dirty="0"/>
              <a:t>. </a:t>
            </a:r>
            <a:r>
              <a:rPr lang="tr-TR" dirty="0" err="1"/>
              <a:t>In</a:t>
            </a:r>
            <a:r>
              <a:rPr lang="tr-TR" dirty="0"/>
              <a:t> </a:t>
            </a:r>
            <a:r>
              <a:rPr lang="tr-TR" dirty="0" err="1"/>
              <a:t>order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reduce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Child Normal </a:t>
            </a:r>
            <a:r>
              <a:rPr lang="tr-TR" dirty="0" err="1"/>
              <a:t>Examination</a:t>
            </a:r>
            <a:r>
              <a:rPr lang="tr-TR" dirty="0"/>
              <a:t>, </a:t>
            </a:r>
            <a:r>
              <a:rPr lang="tr-TR" dirty="0" err="1"/>
              <a:t>they</a:t>
            </a:r>
            <a:r>
              <a:rPr lang="tr-TR" dirty="0"/>
              <a:t> </a:t>
            </a:r>
            <a:r>
              <a:rPr lang="tr-TR" dirty="0" err="1"/>
              <a:t>may</a:t>
            </a:r>
            <a:r>
              <a:rPr lang="tr-TR" dirty="0"/>
              <a:t> be </a:t>
            </a:r>
            <a:r>
              <a:rPr lang="tr-TR" dirty="0" err="1"/>
              <a:t>asked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reduce</a:t>
            </a:r>
            <a:r>
              <a:rPr lang="tr-TR" dirty="0"/>
              <a:t> </a:t>
            </a:r>
            <a:r>
              <a:rPr lang="tr-TR" dirty="0" err="1"/>
              <a:t>their</a:t>
            </a:r>
            <a:r>
              <a:rPr lang="tr-TR" dirty="0"/>
              <a:t> </a:t>
            </a:r>
            <a:r>
              <a:rPr lang="tr-TR" dirty="0" err="1"/>
              <a:t>examination</a:t>
            </a:r>
            <a:r>
              <a:rPr lang="tr-TR" dirty="0"/>
              <a:t> time.</a:t>
            </a:r>
          </a:p>
          <a:p>
            <a:endParaRPr lang="tr-TR" dirty="0"/>
          </a:p>
          <a:p>
            <a:endParaRPr lang="tr-TR" dirty="0"/>
          </a:p>
          <a:p>
            <a:endParaRPr lang="tr-TR" dirty="0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BADB562D-BE57-426C-B28B-80D544D629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62635" y="1325734"/>
            <a:ext cx="9428366" cy="2355803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5446494E-A4E0-4487-9684-95D6AD3974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8209" y="3748910"/>
            <a:ext cx="1552792" cy="1838582"/>
          </a:xfrm>
          <a:prstGeom prst="rect">
            <a:avLst/>
          </a:prstGeom>
        </p:spPr>
      </p:pic>
      <p:sp>
        <p:nvSpPr>
          <p:cNvPr id="6" name="Başlık 1">
            <a:extLst>
              <a:ext uri="{FF2B5EF4-FFF2-40B4-BE49-F238E27FC236}">
                <a16:creationId xmlns:a16="http://schemas.microsoft.com/office/drawing/2014/main" id="{9E3D52F7-F9B6-4F66-8A5A-E2F4CD7C72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635" y="552947"/>
            <a:ext cx="10058400" cy="772787"/>
          </a:xfrm>
        </p:spPr>
        <p:txBody>
          <a:bodyPr>
            <a:normAutofit/>
          </a:bodyPr>
          <a:lstStyle/>
          <a:p>
            <a:r>
              <a:rPr lang="tr-TR" sz="2800" dirty="0" err="1"/>
              <a:t>Examination</a:t>
            </a:r>
            <a:r>
              <a:rPr lang="tr-TR" sz="2800" dirty="0"/>
              <a:t> </a:t>
            </a:r>
            <a:r>
              <a:rPr lang="tr-TR" sz="2800" dirty="0" err="1"/>
              <a:t>times</a:t>
            </a:r>
            <a:endParaRPr lang="tr-TR" sz="2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E5069AC-E344-4CF9-BCFC-34FEAAA24F39}"/>
              </a:ext>
            </a:extLst>
          </p:cNvPr>
          <p:cNvSpPr txBox="1"/>
          <p:nvPr/>
        </p:nvSpPr>
        <p:spPr>
          <a:xfrm>
            <a:off x="9170894" y="5587492"/>
            <a:ext cx="1658471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050" dirty="0"/>
              <a:t>Doktorların 20 dakika ve daha uzun muayene yapma sayıları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186496804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7FB353A2-AB0E-4BC2-862E-8F0C2F6E9F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905256"/>
            <a:ext cx="10058400" cy="794320"/>
          </a:xfrm>
        </p:spPr>
        <p:txBody>
          <a:bodyPr/>
          <a:lstStyle/>
          <a:p>
            <a:r>
              <a:rPr lang="tr-TR" dirty="0" err="1"/>
              <a:t>Part</a:t>
            </a:r>
            <a:r>
              <a:rPr lang="tr-TR" dirty="0"/>
              <a:t> 3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2041EDBE-5A73-4FB2-BD68-FD8DCF2219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699576"/>
            <a:ext cx="10058400" cy="4515830"/>
          </a:xfrm>
        </p:spPr>
        <p:txBody>
          <a:bodyPr>
            <a:normAutofit/>
          </a:bodyPr>
          <a:lstStyle/>
          <a:p>
            <a:r>
              <a:rPr lang="tr-TR" sz="2400" dirty="0" err="1"/>
              <a:t>Changing</a:t>
            </a:r>
            <a:r>
              <a:rPr lang="tr-TR" sz="2400" dirty="0"/>
              <a:t> </a:t>
            </a:r>
            <a:r>
              <a:rPr lang="tr-TR" sz="2400" dirty="0" err="1"/>
              <a:t>the</a:t>
            </a:r>
            <a:r>
              <a:rPr lang="tr-TR" sz="2400" dirty="0"/>
              <a:t> start of </a:t>
            </a:r>
            <a:r>
              <a:rPr lang="tr-TR" sz="2400" dirty="0" err="1"/>
              <a:t>the</a:t>
            </a:r>
            <a:r>
              <a:rPr lang="tr-TR" sz="2400" dirty="0"/>
              <a:t> </a:t>
            </a:r>
            <a:r>
              <a:rPr lang="tr-TR" sz="2400" dirty="0" err="1"/>
              <a:t>process</a:t>
            </a:r>
            <a:endParaRPr lang="tr-TR" sz="2400" dirty="0"/>
          </a:p>
          <a:p>
            <a:r>
              <a:rPr lang="tr-TR" sz="2400" dirty="0" err="1"/>
              <a:t>Department</a:t>
            </a:r>
            <a:r>
              <a:rPr lang="tr-TR" sz="2400" dirty="0"/>
              <a:t> </a:t>
            </a:r>
            <a:r>
              <a:rPr lang="tr-TR" sz="2400" dirty="0" err="1"/>
              <a:t>Recommendation</a:t>
            </a:r>
            <a:r>
              <a:rPr lang="tr-TR" sz="2400" dirty="0"/>
              <a:t> </a:t>
            </a:r>
            <a:r>
              <a:rPr lang="tr-TR" sz="2400" dirty="0" err="1"/>
              <a:t>System</a:t>
            </a:r>
            <a:r>
              <a:rPr lang="tr-TR" sz="2400" dirty="0"/>
              <a:t> </a:t>
            </a:r>
            <a:r>
              <a:rPr lang="tr-TR" sz="2400" dirty="0" err="1"/>
              <a:t>for</a:t>
            </a:r>
            <a:r>
              <a:rPr lang="tr-TR" sz="2400" dirty="0"/>
              <a:t> normal </a:t>
            </a:r>
            <a:r>
              <a:rPr lang="tr-TR" sz="2400" dirty="0" err="1"/>
              <a:t>examinations</a:t>
            </a:r>
            <a:endParaRPr lang="tr-TR" sz="2400" dirty="0"/>
          </a:p>
          <a:p>
            <a:r>
              <a:rPr lang="tr-TR" sz="2400" dirty="0" err="1"/>
              <a:t>Balancing</a:t>
            </a:r>
            <a:r>
              <a:rPr lang="tr-TR" sz="2400" dirty="0"/>
              <a:t> </a:t>
            </a:r>
            <a:r>
              <a:rPr lang="tr-TR" sz="2400" dirty="0" err="1"/>
              <a:t>the</a:t>
            </a:r>
            <a:r>
              <a:rPr lang="tr-TR" sz="2400" dirty="0"/>
              <a:t> </a:t>
            </a:r>
            <a:r>
              <a:rPr lang="tr-TR" sz="2400" dirty="0" err="1"/>
              <a:t>workload</a:t>
            </a:r>
            <a:r>
              <a:rPr lang="tr-TR" sz="2400" dirty="0"/>
              <a:t> of </a:t>
            </a:r>
            <a:r>
              <a:rPr lang="tr-TR" sz="2400" dirty="0" err="1"/>
              <a:t>the</a:t>
            </a:r>
            <a:r>
              <a:rPr lang="tr-TR" sz="2400" dirty="0"/>
              <a:t> </a:t>
            </a:r>
            <a:r>
              <a:rPr lang="tr-TR" sz="2400" dirty="0" err="1"/>
              <a:t>weekend</a:t>
            </a:r>
            <a:endParaRPr lang="tr-TR" sz="2400" dirty="0"/>
          </a:p>
          <a:p>
            <a:r>
              <a:rPr lang="tr-TR" sz="2400" dirty="0" err="1"/>
              <a:t>Balancing</a:t>
            </a:r>
            <a:r>
              <a:rPr lang="tr-TR" sz="2400" dirty="0"/>
              <a:t> </a:t>
            </a:r>
            <a:r>
              <a:rPr lang="tr-TR" sz="2400" dirty="0" err="1"/>
              <a:t>the</a:t>
            </a:r>
            <a:r>
              <a:rPr lang="tr-TR" sz="2400" dirty="0"/>
              <a:t> </a:t>
            </a:r>
            <a:r>
              <a:rPr lang="tr-TR" sz="2400" dirty="0" err="1"/>
              <a:t>workload</a:t>
            </a:r>
            <a:endParaRPr lang="tr-TR" sz="2400" dirty="0"/>
          </a:p>
          <a:p>
            <a:r>
              <a:rPr lang="tr-TR" sz="2400" dirty="0" err="1"/>
              <a:t>Checking</a:t>
            </a:r>
            <a:r>
              <a:rPr lang="tr-TR" sz="2400" dirty="0"/>
              <a:t> </a:t>
            </a:r>
            <a:r>
              <a:rPr lang="tr-TR" sz="2400" dirty="0" err="1"/>
              <a:t>the</a:t>
            </a:r>
            <a:r>
              <a:rPr lang="tr-TR" sz="2400" dirty="0"/>
              <a:t> </a:t>
            </a:r>
            <a:r>
              <a:rPr lang="tr-TR" sz="2400" dirty="0" err="1"/>
              <a:t>transition</a:t>
            </a:r>
            <a:r>
              <a:rPr lang="tr-TR" sz="2400" dirty="0"/>
              <a:t> </a:t>
            </a:r>
            <a:r>
              <a:rPr lang="tr-TR" sz="2400" dirty="0" err="1"/>
              <a:t>times</a:t>
            </a:r>
            <a:r>
              <a:rPr lang="tr-TR" sz="2400" dirty="0"/>
              <a:t> </a:t>
            </a:r>
            <a:r>
              <a:rPr lang="tr-TR" sz="2400" dirty="0" err="1"/>
              <a:t>from</a:t>
            </a:r>
            <a:r>
              <a:rPr lang="tr-TR" sz="2400" dirty="0"/>
              <a:t> normal </a:t>
            </a:r>
            <a:r>
              <a:rPr lang="tr-TR" sz="2400" dirty="0" err="1"/>
              <a:t>examination</a:t>
            </a:r>
            <a:r>
              <a:rPr lang="tr-TR" sz="2400" dirty="0"/>
              <a:t> </a:t>
            </a:r>
            <a:r>
              <a:rPr lang="tr-TR" sz="2400" dirty="0" err="1"/>
              <a:t>to</a:t>
            </a:r>
            <a:r>
              <a:rPr lang="tr-TR" sz="2400" dirty="0"/>
              <a:t> </a:t>
            </a:r>
            <a:r>
              <a:rPr lang="tr-TR" sz="2400" dirty="0" err="1"/>
              <a:t>control</a:t>
            </a:r>
            <a:r>
              <a:rPr lang="tr-TR" sz="2400" dirty="0"/>
              <a:t> </a:t>
            </a:r>
            <a:r>
              <a:rPr lang="tr-TR" sz="2400" dirty="0" err="1"/>
              <a:t>examination</a:t>
            </a:r>
            <a:endParaRPr lang="tr-TR" sz="2400" dirty="0"/>
          </a:p>
          <a:p>
            <a:r>
              <a:rPr lang="tr-TR" sz="2400" dirty="0" err="1"/>
              <a:t>Less</a:t>
            </a:r>
            <a:r>
              <a:rPr lang="tr-TR" sz="2400" dirty="0"/>
              <a:t> </a:t>
            </a:r>
            <a:r>
              <a:rPr lang="tr-TR" sz="2400" dirty="0" err="1"/>
              <a:t>used</a:t>
            </a:r>
            <a:r>
              <a:rPr lang="tr-TR" sz="2400" dirty="0"/>
              <a:t> </a:t>
            </a:r>
            <a:r>
              <a:rPr lang="tr-TR" sz="2400" dirty="0" err="1"/>
              <a:t>departments</a:t>
            </a:r>
            <a:endParaRPr lang="tr-TR" sz="2400" dirty="0"/>
          </a:p>
          <a:p>
            <a:r>
              <a:rPr lang="tr-TR" sz="2400" dirty="0" err="1"/>
              <a:t>Departments</a:t>
            </a:r>
            <a:r>
              <a:rPr lang="tr-TR" sz="2400" dirty="0"/>
              <a:t> in </a:t>
            </a:r>
            <a:r>
              <a:rPr lang="tr-TR" sz="2400" dirty="0" err="1"/>
              <a:t>more</a:t>
            </a:r>
            <a:r>
              <a:rPr lang="tr-TR" sz="2400" dirty="0"/>
              <a:t> </a:t>
            </a:r>
            <a:r>
              <a:rPr lang="tr-TR" sz="2400" dirty="0" err="1"/>
              <a:t>than</a:t>
            </a:r>
            <a:r>
              <a:rPr lang="tr-TR" sz="2400" dirty="0"/>
              <a:t> </a:t>
            </a:r>
            <a:r>
              <a:rPr lang="tr-TR" sz="2400" dirty="0" err="1"/>
              <a:t>one</a:t>
            </a:r>
            <a:r>
              <a:rPr lang="tr-TR" sz="2400" dirty="0"/>
              <a:t> </a:t>
            </a:r>
            <a:r>
              <a:rPr lang="tr-TR" sz="2400" dirty="0" err="1"/>
              <a:t>polyclinic</a:t>
            </a:r>
            <a:endParaRPr lang="tr-TR" sz="2400" dirty="0"/>
          </a:p>
        </p:txBody>
      </p:sp>
    </p:spTree>
    <p:extLst>
      <p:ext uri="{BB962C8B-B14F-4D97-AF65-F5344CB8AC3E}">
        <p14:creationId xmlns:p14="http://schemas.microsoft.com/office/powerpoint/2010/main" val="354718162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2E5AAC60-8846-4BDE-AAC2-5EC84B1145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794320"/>
          </a:xfrm>
        </p:spPr>
        <p:txBody>
          <a:bodyPr>
            <a:normAutofit/>
          </a:bodyPr>
          <a:lstStyle/>
          <a:p>
            <a:r>
              <a:rPr lang="tr-TR" dirty="0" err="1"/>
              <a:t>Old</a:t>
            </a:r>
            <a:r>
              <a:rPr lang="tr-TR" dirty="0"/>
              <a:t> </a:t>
            </a:r>
            <a:r>
              <a:rPr lang="tr-TR" dirty="0" err="1"/>
              <a:t>process</a:t>
            </a:r>
            <a:r>
              <a:rPr lang="tr-TR" dirty="0"/>
              <a:t> </a:t>
            </a:r>
            <a:r>
              <a:rPr lang="tr-TR" dirty="0" err="1"/>
              <a:t>map</a:t>
            </a:r>
            <a:endParaRPr lang="tr-TR" dirty="0"/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05D07C69-3F9B-4C3E-923F-C8990CA301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55760" y="1583870"/>
            <a:ext cx="8080480" cy="4516781"/>
          </a:xfrm>
        </p:spPr>
      </p:pic>
    </p:spTree>
    <p:extLst>
      <p:ext uri="{BB962C8B-B14F-4D97-AF65-F5344CB8AC3E}">
        <p14:creationId xmlns:p14="http://schemas.microsoft.com/office/powerpoint/2010/main" val="149949386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0DDB026-7111-42EC-8026-1E7F78A9A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761663"/>
          </a:xfrm>
        </p:spPr>
        <p:txBody>
          <a:bodyPr/>
          <a:lstStyle/>
          <a:p>
            <a:r>
              <a:rPr lang="tr-TR" sz="4000" dirty="0" err="1"/>
              <a:t>Changing</a:t>
            </a:r>
            <a:r>
              <a:rPr lang="tr-TR" sz="4000" dirty="0"/>
              <a:t> </a:t>
            </a:r>
            <a:r>
              <a:rPr lang="tr-TR" sz="4000" dirty="0" err="1"/>
              <a:t>the</a:t>
            </a:r>
            <a:r>
              <a:rPr lang="tr-TR" sz="4000" dirty="0"/>
              <a:t> start of </a:t>
            </a:r>
            <a:r>
              <a:rPr lang="tr-TR" sz="4000" dirty="0" err="1"/>
              <a:t>the</a:t>
            </a:r>
            <a:r>
              <a:rPr lang="tr-TR" sz="4000" dirty="0"/>
              <a:t> </a:t>
            </a:r>
            <a:r>
              <a:rPr lang="tr-TR" sz="4000" dirty="0" err="1"/>
              <a:t>process</a:t>
            </a:r>
            <a:endParaRPr lang="tr-TR" sz="4000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E07F281D-CA99-4FC1-9BCC-B18C2B43CB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799" y="1714499"/>
            <a:ext cx="10092267" cy="927101"/>
          </a:xfrm>
        </p:spPr>
        <p:txBody>
          <a:bodyPr>
            <a:normAutofit fontScale="92500"/>
          </a:bodyPr>
          <a:lstStyle/>
          <a:p>
            <a:r>
              <a:rPr lang="tr-TR" sz="2000" dirty="0" err="1"/>
              <a:t>In</a:t>
            </a:r>
            <a:r>
              <a:rPr lang="tr-TR" sz="2000" dirty="0"/>
              <a:t> </a:t>
            </a:r>
            <a:r>
              <a:rPr lang="tr-TR" sz="2000" dirty="0" err="1"/>
              <a:t>the</a:t>
            </a:r>
            <a:r>
              <a:rPr lang="tr-TR" sz="2000" dirty="0"/>
              <a:t> </a:t>
            </a:r>
            <a:r>
              <a:rPr lang="tr-TR" sz="2000" dirty="0" err="1"/>
              <a:t>old</a:t>
            </a:r>
            <a:r>
              <a:rPr lang="tr-TR" sz="2000" dirty="0"/>
              <a:t> </a:t>
            </a:r>
            <a:r>
              <a:rPr lang="tr-TR" sz="2000" dirty="0" err="1"/>
              <a:t>process</a:t>
            </a:r>
            <a:r>
              <a:rPr lang="tr-TR" sz="2000" dirty="0"/>
              <a:t>, </a:t>
            </a:r>
            <a:r>
              <a:rPr lang="tr-TR" sz="2000" dirty="0" err="1"/>
              <a:t>most</a:t>
            </a:r>
            <a:r>
              <a:rPr lang="tr-TR" sz="2000" dirty="0"/>
              <a:t> of </a:t>
            </a:r>
            <a:r>
              <a:rPr lang="tr-TR" sz="2000" dirty="0" err="1"/>
              <a:t>the</a:t>
            </a:r>
            <a:r>
              <a:rPr lang="tr-TR" sz="2000" dirty="0"/>
              <a:t> </a:t>
            </a:r>
            <a:r>
              <a:rPr lang="tr-TR" sz="2000" dirty="0" err="1"/>
              <a:t>incoming</a:t>
            </a:r>
            <a:r>
              <a:rPr lang="tr-TR" sz="2000" dirty="0"/>
              <a:t> </a:t>
            </a:r>
            <a:r>
              <a:rPr lang="tr-TR" sz="2000" dirty="0" err="1"/>
              <a:t>patients</a:t>
            </a:r>
            <a:r>
              <a:rPr lang="tr-TR" sz="2000" dirty="0"/>
              <a:t> </a:t>
            </a:r>
            <a:r>
              <a:rPr lang="tr-TR" sz="2000" dirty="0" err="1"/>
              <a:t>were</a:t>
            </a:r>
            <a:r>
              <a:rPr lang="tr-TR" sz="2000" dirty="0"/>
              <a:t> </a:t>
            </a:r>
            <a:r>
              <a:rPr lang="tr-TR" sz="2000" dirty="0" err="1"/>
              <a:t>distributed</a:t>
            </a:r>
            <a:r>
              <a:rPr lang="tr-TR" sz="2000" dirty="0"/>
              <a:t> </a:t>
            </a:r>
            <a:r>
              <a:rPr lang="tr-TR" sz="2000" dirty="0" err="1"/>
              <a:t>to</a:t>
            </a:r>
            <a:r>
              <a:rPr lang="tr-TR" sz="2000" dirty="0"/>
              <a:t> </a:t>
            </a:r>
            <a:r>
              <a:rPr lang="tr-TR" sz="2000" dirty="0" err="1"/>
              <a:t>other</a:t>
            </a:r>
            <a:r>
              <a:rPr lang="tr-TR" sz="2000" dirty="0"/>
              <a:t> </a:t>
            </a:r>
            <a:r>
              <a:rPr lang="tr-TR" sz="2000" dirty="0" err="1"/>
              <a:t>departments</a:t>
            </a:r>
            <a:r>
              <a:rPr lang="tr-TR" sz="2000" dirty="0"/>
              <a:t>, </a:t>
            </a:r>
            <a:r>
              <a:rPr lang="tr-TR" sz="2000" dirty="0" err="1"/>
              <a:t>if</a:t>
            </a:r>
            <a:r>
              <a:rPr lang="tr-TR" sz="2000" dirty="0"/>
              <a:t> </a:t>
            </a:r>
            <a:r>
              <a:rPr lang="tr-TR" sz="2000" dirty="0" err="1"/>
              <a:t>necessary</a:t>
            </a:r>
            <a:r>
              <a:rPr lang="tr-TR" sz="2000" dirty="0"/>
              <a:t>, </a:t>
            </a:r>
            <a:r>
              <a:rPr lang="tr-TR" sz="2000" dirty="0" err="1"/>
              <a:t>after</a:t>
            </a:r>
            <a:r>
              <a:rPr lang="tr-TR" sz="2000" dirty="0"/>
              <a:t> </a:t>
            </a:r>
            <a:r>
              <a:rPr lang="tr-TR" sz="2000" dirty="0" err="1"/>
              <a:t>the</a:t>
            </a:r>
            <a:r>
              <a:rPr lang="tr-TR" sz="2000" dirty="0"/>
              <a:t> </a:t>
            </a:r>
            <a:r>
              <a:rPr lang="tr-TR" sz="2000" dirty="0" err="1"/>
              <a:t>Pediatric</a:t>
            </a:r>
            <a:r>
              <a:rPr lang="tr-TR" sz="2000" dirty="0"/>
              <a:t> </a:t>
            </a:r>
            <a:r>
              <a:rPr lang="tr-TR" sz="2000" dirty="0" err="1"/>
              <a:t>Health</a:t>
            </a:r>
            <a:r>
              <a:rPr lang="tr-TR" sz="2000" dirty="0"/>
              <a:t> </a:t>
            </a:r>
            <a:r>
              <a:rPr lang="tr-TR" sz="2000" dirty="0" err="1"/>
              <a:t>and</a:t>
            </a:r>
            <a:r>
              <a:rPr lang="tr-TR" sz="2000" dirty="0"/>
              <a:t> </a:t>
            </a:r>
            <a:r>
              <a:rPr lang="tr-TR" sz="2000" dirty="0" err="1"/>
              <a:t>Diseases</a:t>
            </a:r>
            <a:r>
              <a:rPr lang="tr-TR" sz="2000" dirty="0"/>
              <a:t> Normal </a:t>
            </a:r>
            <a:r>
              <a:rPr lang="tr-TR" sz="2000" dirty="0" err="1"/>
              <a:t>Examination</a:t>
            </a:r>
            <a:r>
              <a:rPr lang="tr-TR" sz="2000" dirty="0"/>
              <a:t>.</a:t>
            </a:r>
          </a:p>
        </p:txBody>
      </p:sp>
      <p:sp>
        <p:nvSpPr>
          <p:cNvPr id="7" name="İçerik Yer Tutucusu 2">
            <a:extLst>
              <a:ext uri="{FF2B5EF4-FFF2-40B4-BE49-F238E27FC236}">
                <a16:creationId xmlns:a16="http://schemas.microsoft.com/office/drawing/2014/main" id="{E200BABF-DCAA-401F-80F3-D09A1F7975B8}"/>
              </a:ext>
            </a:extLst>
          </p:cNvPr>
          <p:cNvSpPr txBox="1">
            <a:spLocks/>
          </p:cNvSpPr>
          <p:nvPr/>
        </p:nvSpPr>
        <p:spPr>
          <a:xfrm>
            <a:off x="1066799" y="2962521"/>
            <a:ext cx="3146087" cy="340487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182880" indent="-182880" algn="l" defTabSz="914400" rtl="0" eaLnBrk="1" latinLnBrk="0" hangingPunct="1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sz="2000" dirty="0"/>
              <a:t>At </a:t>
            </a:r>
            <a:r>
              <a:rPr lang="tr-TR" sz="2000" dirty="0" err="1"/>
              <a:t>the</a:t>
            </a:r>
            <a:r>
              <a:rPr lang="tr-TR" sz="2000" dirty="0"/>
              <a:t> </a:t>
            </a:r>
            <a:r>
              <a:rPr lang="tr-TR" sz="2000" dirty="0" err="1"/>
              <a:t>beginning</a:t>
            </a:r>
            <a:r>
              <a:rPr lang="tr-TR" sz="2000" dirty="0"/>
              <a:t> of </a:t>
            </a:r>
            <a:r>
              <a:rPr lang="tr-TR" sz="2000" dirty="0" err="1"/>
              <a:t>the</a:t>
            </a:r>
            <a:r>
              <a:rPr lang="tr-TR" sz="2000" dirty="0"/>
              <a:t> </a:t>
            </a:r>
            <a:r>
              <a:rPr lang="tr-TR" sz="2000" dirty="0" err="1"/>
              <a:t>newly</a:t>
            </a:r>
            <a:r>
              <a:rPr lang="tr-TR" sz="2000" dirty="0"/>
              <a:t> </a:t>
            </a:r>
            <a:r>
              <a:rPr lang="tr-TR" sz="2000" dirty="0" err="1"/>
              <a:t>designed</a:t>
            </a:r>
            <a:r>
              <a:rPr lang="tr-TR" sz="2000" dirty="0"/>
              <a:t> </a:t>
            </a:r>
            <a:r>
              <a:rPr lang="tr-TR" sz="2000" dirty="0" err="1"/>
              <a:t>process</a:t>
            </a:r>
            <a:r>
              <a:rPr lang="tr-TR" sz="2000" dirty="0"/>
              <a:t>, </a:t>
            </a:r>
            <a:r>
              <a:rPr lang="tr-TR" sz="2000" dirty="0" err="1"/>
              <a:t>the</a:t>
            </a:r>
            <a:r>
              <a:rPr lang="tr-TR" sz="2000" dirty="0"/>
              <a:t> </a:t>
            </a:r>
            <a:r>
              <a:rPr lang="tr-TR" sz="2000" dirty="0" err="1"/>
              <a:t>crowd</a:t>
            </a:r>
            <a:r>
              <a:rPr lang="tr-TR" sz="2000" dirty="0"/>
              <a:t> in </a:t>
            </a:r>
            <a:r>
              <a:rPr lang="tr-TR" sz="2000" dirty="0" err="1"/>
              <a:t>the</a:t>
            </a:r>
            <a:r>
              <a:rPr lang="tr-TR" sz="2000" dirty="0"/>
              <a:t> normal </a:t>
            </a:r>
            <a:r>
              <a:rPr lang="tr-TR" sz="2000" dirty="0" err="1"/>
              <a:t>examination</a:t>
            </a:r>
            <a:r>
              <a:rPr lang="tr-TR" sz="2000" dirty="0"/>
              <a:t> </a:t>
            </a:r>
            <a:r>
              <a:rPr lang="tr-TR" sz="2000" dirty="0" err="1"/>
              <a:t>was</a:t>
            </a:r>
            <a:r>
              <a:rPr lang="tr-TR" sz="2000" dirty="0"/>
              <a:t> </a:t>
            </a:r>
            <a:r>
              <a:rPr lang="tr-TR" sz="2000" dirty="0" err="1"/>
              <a:t>reduced</a:t>
            </a:r>
            <a:r>
              <a:rPr lang="tr-TR" sz="2000" dirty="0"/>
              <a:t> </a:t>
            </a:r>
            <a:r>
              <a:rPr lang="tr-TR" sz="2000" dirty="0" err="1"/>
              <a:t>by</a:t>
            </a:r>
            <a:r>
              <a:rPr lang="tr-TR" sz="2000" dirty="0"/>
              <a:t> </a:t>
            </a:r>
            <a:r>
              <a:rPr lang="tr-TR" sz="2000" dirty="0" err="1"/>
              <a:t>separating</a:t>
            </a:r>
            <a:r>
              <a:rPr lang="tr-TR" sz="2000" dirty="0"/>
              <a:t> </a:t>
            </a:r>
            <a:r>
              <a:rPr lang="tr-TR" sz="2000" dirty="0" err="1"/>
              <a:t>the</a:t>
            </a:r>
            <a:r>
              <a:rPr lang="tr-TR" sz="2000" dirty="0"/>
              <a:t> </a:t>
            </a:r>
            <a:r>
              <a:rPr lang="tr-TR" sz="2000" dirty="0" err="1"/>
              <a:t>patients</a:t>
            </a:r>
            <a:r>
              <a:rPr lang="tr-TR" sz="2000" dirty="0"/>
              <a:t> </a:t>
            </a:r>
            <a:r>
              <a:rPr lang="tr-TR" sz="2000" dirty="0" err="1"/>
              <a:t>who</a:t>
            </a:r>
            <a:r>
              <a:rPr lang="tr-TR" sz="2000" dirty="0"/>
              <a:t> </a:t>
            </a:r>
            <a:r>
              <a:rPr lang="tr-TR" sz="2000" dirty="0" err="1"/>
              <a:t>want</a:t>
            </a:r>
            <a:r>
              <a:rPr lang="tr-TR" sz="2000" dirty="0"/>
              <a:t> </a:t>
            </a:r>
            <a:r>
              <a:rPr lang="tr-TR" sz="2000" dirty="0" err="1"/>
              <a:t>to</a:t>
            </a:r>
            <a:r>
              <a:rPr lang="tr-TR" sz="2000" dirty="0"/>
              <a:t> be </a:t>
            </a:r>
            <a:r>
              <a:rPr lang="tr-TR" sz="2000" dirty="0" err="1"/>
              <a:t>vaccinated</a:t>
            </a:r>
            <a:r>
              <a:rPr lang="tr-TR" sz="2000" dirty="0"/>
              <a:t> </a:t>
            </a:r>
            <a:r>
              <a:rPr lang="tr-TR" sz="2000" dirty="0" err="1"/>
              <a:t>or</a:t>
            </a:r>
            <a:r>
              <a:rPr lang="tr-TR" sz="2000" dirty="0"/>
              <a:t> </a:t>
            </a:r>
            <a:r>
              <a:rPr lang="tr-TR" sz="2000" dirty="0" err="1"/>
              <a:t>who</a:t>
            </a:r>
            <a:r>
              <a:rPr lang="tr-TR" sz="2000" dirty="0"/>
              <a:t> </a:t>
            </a:r>
            <a:r>
              <a:rPr lang="tr-TR" sz="2000" dirty="0" err="1"/>
              <a:t>know</a:t>
            </a:r>
            <a:r>
              <a:rPr lang="tr-TR" sz="2000" dirty="0"/>
              <a:t> </a:t>
            </a:r>
            <a:r>
              <a:rPr lang="tr-TR" sz="2000" dirty="0" err="1"/>
              <a:t>that</a:t>
            </a:r>
            <a:r>
              <a:rPr lang="tr-TR" sz="2000" dirty="0"/>
              <a:t> </a:t>
            </a:r>
            <a:r>
              <a:rPr lang="tr-TR" sz="2000" dirty="0" err="1"/>
              <a:t>they</a:t>
            </a:r>
            <a:r>
              <a:rPr lang="tr-TR" sz="2000" dirty="0"/>
              <a:t> </a:t>
            </a:r>
            <a:r>
              <a:rPr lang="tr-TR" sz="2000" dirty="0" err="1"/>
              <a:t>should</a:t>
            </a:r>
            <a:r>
              <a:rPr lang="tr-TR" sz="2000" dirty="0"/>
              <a:t> </a:t>
            </a:r>
            <a:r>
              <a:rPr lang="tr-TR" sz="2000" dirty="0" err="1"/>
              <a:t>have</a:t>
            </a:r>
            <a:r>
              <a:rPr lang="tr-TR" sz="2000" dirty="0"/>
              <a:t> a </a:t>
            </a:r>
            <a:r>
              <a:rPr lang="tr-TR" sz="2000" dirty="0" err="1"/>
              <a:t>control</a:t>
            </a:r>
            <a:r>
              <a:rPr lang="tr-TR" sz="2000" dirty="0"/>
              <a:t> </a:t>
            </a:r>
            <a:r>
              <a:rPr lang="tr-TR" sz="2000" dirty="0" err="1"/>
              <a:t>examination</a:t>
            </a:r>
            <a:r>
              <a:rPr lang="tr-TR" sz="2000" dirty="0"/>
              <a:t>.</a:t>
            </a:r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386B635E-8334-4508-A083-6AF1D299DC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1516" y="2817134"/>
            <a:ext cx="7315200" cy="2798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53694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75C06A96-7B64-4A96-BE53-C49ECE2D4F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702129"/>
            <a:ext cx="10058400" cy="5250615"/>
          </a:xfrm>
        </p:spPr>
        <p:txBody>
          <a:bodyPr>
            <a:normAutofit/>
          </a:bodyPr>
          <a:lstStyle/>
          <a:p>
            <a:r>
              <a:rPr lang="tr-TR" sz="2400" dirty="0" err="1"/>
              <a:t>If</a:t>
            </a:r>
            <a:r>
              <a:rPr lang="tr-TR" sz="2400" dirty="0"/>
              <a:t> </a:t>
            </a:r>
            <a:r>
              <a:rPr lang="tr-TR" sz="2400" dirty="0" err="1"/>
              <a:t>parents</a:t>
            </a:r>
            <a:r>
              <a:rPr lang="tr-TR" sz="2400" dirty="0"/>
              <a:t> </a:t>
            </a:r>
            <a:r>
              <a:rPr lang="tr-TR" sz="2400" dirty="0" err="1"/>
              <a:t>want</a:t>
            </a:r>
            <a:r>
              <a:rPr lang="tr-TR" sz="2400" dirty="0"/>
              <a:t> </a:t>
            </a:r>
            <a:r>
              <a:rPr lang="tr-TR" sz="2400" dirty="0" err="1"/>
              <a:t>to</a:t>
            </a:r>
            <a:r>
              <a:rPr lang="tr-TR" sz="2400" dirty="0"/>
              <a:t> </a:t>
            </a:r>
            <a:r>
              <a:rPr lang="tr-TR" sz="2400" dirty="0" err="1"/>
              <a:t>make</a:t>
            </a:r>
            <a:r>
              <a:rPr lang="tr-TR" sz="2400" dirty="0"/>
              <a:t> a </a:t>
            </a:r>
            <a:r>
              <a:rPr lang="tr-TR" sz="2400" dirty="0" err="1"/>
              <a:t>vaccination</a:t>
            </a:r>
            <a:r>
              <a:rPr lang="tr-TR" sz="2400" dirty="0"/>
              <a:t> </a:t>
            </a:r>
            <a:r>
              <a:rPr lang="tr-TR" sz="2400" dirty="0" err="1"/>
              <a:t>appointment</a:t>
            </a:r>
            <a:r>
              <a:rPr lang="tr-TR" sz="2400" dirty="0"/>
              <a:t>, </a:t>
            </a:r>
            <a:r>
              <a:rPr lang="tr-TR" sz="2400" dirty="0" err="1"/>
              <a:t>they</a:t>
            </a:r>
            <a:r>
              <a:rPr lang="tr-TR" sz="2400" dirty="0"/>
              <a:t> </a:t>
            </a:r>
            <a:r>
              <a:rPr lang="tr-TR" sz="2400" dirty="0" err="1"/>
              <a:t>choose</a:t>
            </a:r>
            <a:r>
              <a:rPr lang="tr-TR" sz="2400" dirty="0"/>
              <a:t> it in </a:t>
            </a:r>
            <a:r>
              <a:rPr lang="tr-TR" sz="2400" dirty="0" err="1"/>
              <a:t>the</a:t>
            </a:r>
            <a:r>
              <a:rPr lang="tr-TR" sz="2400" dirty="0"/>
              <a:t> </a:t>
            </a:r>
            <a:r>
              <a:rPr lang="tr-TR" sz="2400" dirty="0" err="1"/>
              <a:t>appointment</a:t>
            </a:r>
            <a:r>
              <a:rPr lang="tr-TR" sz="2400" dirty="0"/>
              <a:t> </a:t>
            </a:r>
            <a:r>
              <a:rPr lang="tr-TR" sz="2400" dirty="0" err="1"/>
              <a:t>system</a:t>
            </a:r>
            <a:r>
              <a:rPr lang="tr-TR" sz="2400" dirty="0"/>
              <a:t> at </a:t>
            </a:r>
            <a:r>
              <a:rPr lang="tr-TR" sz="2400" dirty="0" err="1"/>
              <a:t>the</a:t>
            </a:r>
            <a:r>
              <a:rPr lang="tr-TR" sz="2400" dirty="0"/>
              <a:t> </a:t>
            </a:r>
            <a:r>
              <a:rPr lang="tr-TR" sz="2400" dirty="0" err="1"/>
              <a:t>very</a:t>
            </a:r>
            <a:r>
              <a:rPr lang="tr-TR" sz="2400" dirty="0"/>
              <a:t> </a:t>
            </a:r>
            <a:r>
              <a:rPr lang="tr-TR" sz="2400" dirty="0" err="1"/>
              <a:t>beginning</a:t>
            </a:r>
            <a:r>
              <a:rPr lang="tr-TR" sz="2400" dirty="0"/>
              <a:t> of </a:t>
            </a:r>
            <a:r>
              <a:rPr lang="tr-TR" sz="2400" dirty="0" err="1"/>
              <a:t>the</a:t>
            </a:r>
            <a:r>
              <a:rPr lang="tr-TR" sz="2400" dirty="0"/>
              <a:t> </a:t>
            </a:r>
            <a:r>
              <a:rPr lang="tr-TR" sz="2400" dirty="0" err="1"/>
              <a:t>process</a:t>
            </a:r>
            <a:r>
              <a:rPr lang="tr-TR" sz="2400" dirty="0"/>
              <a:t>.</a:t>
            </a:r>
          </a:p>
          <a:p>
            <a:r>
              <a:rPr lang="tr-TR" sz="2400" dirty="0" err="1"/>
              <a:t>So</a:t>
            </a:r>
            <a:r>
              <a:rPr lang="tr-TR" sz="2400" dirty="0"/>
              <a:t>, </a:t>
            </a:r>
            <a:r>
              <a:rPr lang="tr-TR" sz="2400" dirty="0" err="1"/>
              <a:t>the</a:t>
            </a:r>
            <a:r>
              <a:rPr lang="tr-TR" sz="2400" dirty="0"/>
              <a:t> </a:t>
            </a:r>
            <a:r>
              <a:rPr lang="tr-TR" sz="2400" dirty="0" err="1"/>
              <a:t>visits</a:t>
            </a:r>
            <a:r>
              <a:rPr lang="tr-TR" sz="2400" dirty="0"/>
              <a:t> </a:t>
            </a:r>
            <a:r>
              <a:rPr lang="tr-TR" sz="2400" dirty="0" err="1"/>
              <a:t>to</a:t>
            </a:r>
            <a:r>
              <a:rPr lang="tr-TR" sz="2400" dirty="0"/>
              <a:t> </a:t>
            </a:r>
            <a:r>
              <a:rPr lang="tr-TR" sz="2400" dirty="0" err="1"/>
              <a:t>the</a:t>
            </a:r>
            <a:r>
              <a:rPr lang="tr-TR" sz="2400" dirty="0"/>
              <a:t> </a:t>
            </a:r>
            <a:r>
              <a:rPr lang="tr-TR" sz="2400" dirty="0" err="1"/>
              <a:t>Pediatric</a:t>
            </a:r>
            <a:r>
              <a:rPr lang="tr-TR" sz="2400" dirty="0"/>
              <a:t> </a:t>
            </a:r>
            <a:r>
              <a:rPr lang="tr-TR" sz="2400" dirty="0" err="1"/>
              <a:t>Health</a:t>
            </a:r>
            <a:r>
              <a:rPr lang="tr-TR" sz="2400" dirty="0"/>
              <a:t> </a:t>
            </a:r>
            <a:r>
              <a:rPr lang="tr-TR" sz="2400" dirty="0" err="1"/>
              <a:t>and</a:t>
            </a:r>
            <a:r>
              <a:rPr lang="tr-TR" sz="2400" dirty="0"/>
              <a:t> </a:t>
            </a:r>
            <a:r>
              <a:rPr lang="tr-TR" sz="2400" dirty="0" err="1"/>
              <a:t>Diseases</a:t>
            </a:r>
            <a:r>
              <a:rPr lang="tr-TR" sz="2400" dirty="0"/>
              <a:t> Normal </a:t>
            </a:r>
            <a:r>
              <a:rPr lang="tr-TR" sz="2400" dirty="0" err="1"/>
              <a:t>Examination</a:t>
            </a:r>
            <a:r>
              <a:rPr lang="tr-TR" sz="2400" dirty="0"/>
              <a:t> </a:t>
            </a:r>
            <a:r>
              <a:rPr lang="tr-TR" sz="2400" dirty="0" err="1"/>
              <a:t>seen</a:t>
            </a:r>
            <a:r>
              <a:rPr lang="tr-TR" sz="2400" dirty="0"/>
              <a:t> </a:t>
            </a:r>
            <a:r>
              <a:rPr lang="tr-TR" sz="2400" dirty="0" err="1"/>
              <a:t>before</a:t>
            </a:r>
            <a:r>
              <a:rPr lang="tr-TR" sz="2400" dirty="0"/>
              <a:t> </a:t>
            </a:r>
            <a:r>
              <a:rPr lang="tr-TR" sz="2400" dirty="0" err="1"/>
              <a:t>the</a:t>
            </a:r>
            <a:r>
              <a:rPr lang="tr-TR" sz="2400" dirty="0"/>
              <a:t> </a:t>
            </a:r>
            <a:r>
              <a:rPr lang="tr-TR" sz="2400" dirty="0" err="1"/>
              <a:t>vaccination</a:t>
            </a:r>
            <a:r>
              <a:rPr lang="tr-TR" sz="2400" dirty="0"/>
              <a:t> </a:t>
            </a:r>
            <a:r>
              <a:rPr lang="tr-TR" sz="2400" dirty="0" err="1"/>
              <a:t>appointment</a:t>
            </a:r>
            <a:r>
              <a:rPr lang="tr-TR" sz="2400" dirty="0"/>
              <a:t> </a:t>
            </a:r>
            <a:r>
              <a:rPr lang="tr-TR" sz="2400" dirty="0" err="1"/>
              <a:t>will</a:t>
            </a:r>
            <a:r>
              <a:rPr lang="tr-TR" sz="2400" dirty="0"/>
              <a:t> be </a:t>
            </a:r>
            <a:r>
              <a:rPr lang="tr-TR" sz="2400" dirty="0" err="1"/>
              <a:t>greatly</a:t>
            </a:r>
            <a:r>
              <a:rPr lang="tr-TR" sz="2400" dirty="0"/>
              <a:t> </a:t>
            </a:r>
            <a:r>
              <a:rPr lang="tr-TR" sz="2400" dirty="0" err="1"/>
              <a:t>reduced</a:t>
            </a:r>
            <a:r>
              <a:rPr lang="tr-TR" sz="2400" dirty="0"/>
              <a:t>.</a:t>
            </a:r>
          </a:p>
          <a:p>
            <a:r>
              <a:rPr lang="tr-TR" sz="2400" dirty="0" err="1"/>
              <a:t>In</a:t>
            </a:r>
            <a:r>
              <a:rPr lang="tr-TR" sz="2400" dirty="0"/>
              <a:t> </a:t>
            </a:r>
            <a:r>
              <a:rPr lang="tr-TR" sz="2400" dirty="0" err="1"/>
              <a:t>addition</a:t>
            </a:r>
            <a:r>
              <a:rPr lang="tr-TR" sz="2400" dirty="0"/>
              <a:t>, </a:t>
            </a:r>
            <a:r>
              <a:rPr lang="tr-TR" sz="2400" dirty="0" err="1"/>
              <a:t>the</a:t>
            </a:r>
            <a:r>
              <a:rPr lang="tr-TR" sz="2400" dirty="0"/>
              <a:t> </a:t>
            </a:r>
            <a:r>
              <a:rPr lang="tr-TR" sz="2400" dirty="0" err="1"/>
              <a:t>choice</a:t>
            </a:r>
            <a:r>
              <a:rPr lang="tr-TR" sz="2400" dirty="0"/>
              <a:t> of </a:t>
            </a:r>
            <a:r>
              <a:rPr lang="tr-TR" sz="2400" dirty="0" err="1"/>
              <a:t>doctor</a:t>
            </a:r>
            <a:r>
              <a:rPr lang="tr-TR" sz="2400" dirty="0"/>
              <a:t> </a:t>
            </a:r>
            <a:r>
              <a:rPr lang="tr-TR" sz="2400" dirty="0" err="1"/>
              <a:t>will</a:t>
            </a:r>
            <a:r>
              <a:rPr lang="tr-TR" sz="2400" dirty="0"/>
              <a:t> not be </a:t>
            </a:r>
            <a:r>
              <a:rPr lang="tr-TR" sz="2400" dirty="0" err="1"/>
              <a:t>offered</a:t>
            </a:r>
            <a:r>
              <a:rPr lang="tr-TR" sz="2400" dirty="0"/>
              <a:t> </a:t>
            </a:r>
            <a:r>
              <a:rPr lang="tr-TR" sz="2400" dirty="0" err="1"/>
              <a:t>when</a:t>
            </a:r>
            <a:r>
              <a:rPr lang="tr-TR" sz="2400" dirty="0"/>
              <a:t> </a:t>
            </a:r>
            <a:r>
              <a:rPr lang="tr-TR" sz="2400" dirty="0" err="1"/>
              <a:t>scheduling</a:t>
            </a:r>
            <a:r>
              <a:rPr lang="tr-TR" sz="2400" dirty="0"/>
              <a:t> a </a:t>
            </a:r>
            <a:r>
              <a:rPr lang="tr-TR" sz="2400" dirty="0" err="1"/>
              <a:t>vaccination</a:t>
            </a:r>
            <a:r>
              <a:rPr lang="tr-TR" sz="2400" dirty="0"/>
              <a:t> </a:t>
            </a:r>
            <a:r>
              <a:rPr lang="tr-TR" sz="2400" dirty="0" err="1"/>
              <a:t>examination</a:t>
            </a:r>
            <a:r>
              <a:rPr lang="tr-TR" sz="2400" dirty="0"/>
              <a:t> </a:t>
            </a:r>
            <a:r>
              <a:rPr lang="tr-TR" sz="2400" dirty="0" err="1"/>
              <a:t>appointment</a:t>
            </a:r>
            <a:r>
              <a:rPr lang="tr-TR" sz="2400" dirty="0"/>
              <a:t>.</a:t>
            </a:r>
          </a:p>
          <a:p>
            <a:r>
              <a:rPr lang="tr-TR" sz="2400" dirty="0" err="1"/>
              <a:t>In</a:t>
            </a:r>
            <a:r>
              <a:rPr lang="tr-TR" sz="2400" dirty="0"/>
              <a:t> </a:t>
            </a:r>
            <a:r>
              <a:rPr lang="tr-TR" sz="2400" dirty="0" err="1"/>
              <a:t>this</a:t>
            </a:r>
            <a:r>
              <a:rPr lang="tr-TR" sz="2400" dirty="0"/>
              <a:t> </a:t>
            </a:r>
            <a:r>
              <a:rPr lang="tr-TR" sz="2400" dirty="0" err="1"/>
              <a:t>way</a:t>
            </a:r>
            <a:r>
              <a:rPr lang="tr-TR" sz="2400" dirty="0"/>
              <a:t>, </a:t>
            </a:r>
            <a:r>
              <a:rPr lang="tr-TR" sz="2400" dirty="0" err="1"/>
              <a:t>the</a:t>
            </a:r>
            <a:r>
              <a:rPr lang="tr-TR" sz="2400" dirty="0"/>
              <a:t> </a:t>
            </a:r>
            <a:r>
              <a:rPr lang="tr-TR" sz="2400" dirty="0" err="1"/>
              <a:t>workload</a:t>
            </a:r>
            <a:r>
              <a:rPr lang="tr-TR" sz="2400" dirty="0"/>
              <a:t> </a:t>
            </a:r>
            <a:r>
              <a:rPr lang="tr-TR" sz="2400" dirty="0" err="1"/>
              <a:t>imbalance</a:t>
            </a:r>
            <a:r>
              <a:rPr lang="tr-TR" sz="2400" dirty="0"/>
              <a:t> of </a:t>
            </a:r>
            <a:r>
              <a:rPr lang="tr-TR" sz="2400" dirty="0" err="1"/>
              <a:t>the</a:t>
            </a:r>
            <a:r>
              <a:rPr lang="tr-TR" sz="2400" dirty="0"/>
              <a:t> </a:t>
            </a:r>
            <a:r>
              <a:rPr lang="tr-TR" sz="2400" dirty="0" err="1"/>
              <a:t>doctors</a:t>
            </a:r>
            <a:r>
              <a:rPr lang="tr-TR" sz="2400" dirty="0"/>
              <a:t> </a:t>
            </a:r>
            <a:r>
              <a:rPr lang="tr-TR" sz="2400" dirty="0" err="1"/>
              <a:t>who</a:t>
            </a:r>
            <a:r>
              <a:rPr lang="tr-TR" sz="2400" dirty="0"/>
              <a:t> </a:t>
            </a:r>
            <a:r>
              <a:rPr lang="tr-TR" sz="2400" dirty="0" err="1"/>
              <a:t>perform</a:t>
            </a:r>
            <a:r>
              <a:rPr lang="tr-TR" sz="2400" dirty="0"/>
              <a:t> </a:t>
            </a:r>
            <a:r>
              <a:rPr lang="tr-TR" sz="2400" dirty="0" err="1"/>
              <a:t>vaccination</a:t>
            </a:r>
            <a:r>
              <a:rPr lang="tr-TR" sz="2400" dirty="0"/>
              <a:t> </a:t>
            </a:r>
            <a:r>
              <a:rPr lang="tr-TR" sz="2400" dirty="0" err="1"/>
              <a:t>examinations</a:t>
            </a:r>
            <a:r>
              <a:rPr lang="tr-TR" sz="2400" dirty="0"/>
              <a:t>, </a:t>
            </a:r>
            <a:r>
              <a:rPr lang="tr-TR" sz="2400" dirty="0" err="1"/>
              <a:t>which</a:t>
            </a:r>
            <a:r>
              <a:rPr lang="tr-TR" sz="2400" dirty="0"/>
              <a:t> can be </a:t>
            </a:r>
            <a:r>
              <a:rPr lang="tr-TR" sz="2400" dirty="0" err="1"/>
              <a:t>seen</a:t>
            </a:r>
            <a:r>
              <a:rPr lang="tr-TR" sz="2400" dirty="0"/>
              <a:t> in </a:t>
            </a:r>
            <a:r>
              <a:rPr lang="tr-TR" sz="2400" dirty="0" err="1"/>
              <a:t>the</a:t>
            </a:r>
            <a:r>
              <a:rPr lang="tr-TR" sz="2400" dirty="0"/>
              <a:t> </a:t>
            </a:r>
            <a:r>
              <a:rPr lang="tr-TR" sz="2400" dirty="0" err="1"/>
              <a:t>table</a:t>
            </a:r>
            <a:r>
              <a:rPr lang="tr-TR" sz="2400" dirty="0"/>
              <a:t> </a:t>
            </a:r>
            <a:r>
              <a:rPr lang="tr-TR" sz="2400" dirty="0" err="1"/>
              <a:t>below</a:t>
            </a:r>
            <a:r>
              <a:rPr lang="tr-TR" sz="2400" dirty="0"/>
              <a:t>, </a:t>
            </a:r>
            <a:r>
              <a:rPr lang="tr-TR" sz="2400" dirty="0" err="1"/>
              <a:t>will</a:t>
            </a:r>
            <a:r>
              <a:rPr lang="tr-TR" sz="2400" dirty="0"/>
              <a:t> </a:t>
            </a:r>
            <a:r>
              <a:rPr lang="tr-TR" sz="2400" dirty="0" err="1"/>
              <a:t>also</a:t>
            </a:r>
            <a:r>
              <a:rPr lang="tr-TR" sz="2400" dirty="0"/>
              <a:t> be </a:t>
            </a:r>
            <a:r>
              <a:rPr lang="tr-TR" sz="2400" dirty="0" err="1"/>
              <a:t>resolved</a:t>
            </a:r>
            <a:r>
              <a:rPr lang="tr-TR" sz="2400" dirty="0"/>
              <a:t>.</a:t>
            </a:r>
          </a:p>
          <a:p>
            <a:endParaRPr lang="tr-TR" sz="2400" dirty="0"/>
          </a:p>
          <a:p>
            <a:endParaRPr lang="tr-TR" sz="2400" dirty="0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A1C599DA-D29C-4545-9F85-FA395EF3D3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714" y="4689463"/>
            <a:ext cx="10232571" cy="1263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9420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50">
            <a:extLst>
              <a:ext uri="{FF2B5EF4-FFF2-40B4-BE49-F238E27FC236}">
                <a16:creationId xmlns:a16="http://schemas.microsoft.com/office/drawing/2014/main" id="{282E2A95-1A08-4118-83C6-B1CA5648E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68DC0EC7-60EA-4BD3-BC04-D547DE1B2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0122" y="413053"/>
            <a:ext cx="8212114" cy="6064596"/>
          </a:xfrm>
          <a:prstGeom prst="rect">
            <a:avLst/>
          </a:prstGeom>
          <a:noFill/>
          <a:ln w="6350" cap="sq" cmpd="sng" algn="ctr">
            <a:solidFill>
              <a:srgbClr val="404040"/>
            </a:solidFill>
            <a:prstDash val="solid"/>
            <a:miter lim="800000"/>
          </a:ln>
          <a:effectLst/>
        </p:spPr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9A442F9F-B642-40C8-ADE8-BAEA200A0B2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7720" y="976632"/>
            <a:ext cx="7912758" cy="4961106"/>
          </a:xfrm>
          <a:prstGeom prst="rect">
            <a:avLst/>
          </a:prstGeom>
          <a:noFill/>
        </p:spPr>
      </p:pic>
      <p:sp>
        <p:nvSpPr>
          <p:cNvPr id="55" name="Rectangle 54">
            <a:extLst>
              <a:ext uri="{FF2B5EF4-FFF2-40B4-BE49-F238E27FC236}">
                <a16:creationId xmlns:a16="http://schemas.microsoft.com/office/drawing/2014/main" id="{2FFEFC7E-85EE-4AC9-A351-FBEB13A1D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CB2511BB-FC4C-45F3-94EB-661D6806C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56699" y="413053"/>
            <a:ext cx="2616201" cy="6064596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2735DC-8EB2-448B-AE06-C33820A423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21801" y="2149813"/>
            <a:ext cx="2312479" cy="3854197"/>
          </a:xfrm>
        </p:spPr>
        <p:txBody>
          <a:bodyPr>
            <a:normAutofit/>
          </a:bodyPr>
          <a:lstStyle/>
          <a:p>
            <a:r>
              <a:rPr lang="tr-TR" sz="1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Process</a:t>
            </a:r>
            <a:r>
              <a:rPr lang="tr-T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tr-TR" sz="1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map</a:t>
            </a:r>
            <a:r>
              <a:rPr lang="tr-T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tr-TR" sz="1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showing</a:t>
            </a:r>
            <a:r>
              <a:rPr lang="tr-T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time </a:t>
            </a:r>
            <a:r>
              <a:rPr lang="tr-TR" sz="1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performances</a:t>
            </a:r>
            <a:r>
              <a:rPr lang="tr-T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tr-TR" sz="1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when</a:t>
            </a:r>
            <a:r>
              <a:rPr lang="tr-T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Activity </a:t>
            </a:r>
            <a:r>
              <a:rPr lang="tr-TR" sz="1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setting</a:t>
            </a:r>
            <a:r>
              <a:rPr lang="tr-T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is 12%</a:t>
            </a:r>
          </a:p>
          <a:p>
            <a:r>
              <a:rPr lang="tr-TR" sz="1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Routes</a:t>
            </a:r>
            <a:r>
              <a:rPr lang="tr-T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tr-TR" sz="1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that</a:t>
            </a:r>
            <a:r>
              <a:rPr lang="tr-T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tr-TR" sz="1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take</a:t>
            </a:r>
            <a:r>
              <a:rPr lang="tr-T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tr-TR" sz="1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longer</a:t>
            </a:r>
            <a:r>
              <a:rPr lang="tr-T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time </a:t>
            </a:r>
            <a:r>
              <a:rPr lang="tr-TR" sz="1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appear</a:t>
            </a:r>
            <a:r>
              <a:rPr lang="tr-T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tr-TR" sz="1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darker</a:t>
            </a:r>
            <a:endParaRPr lang="tr-TR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tr-TR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518302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81DD242-6BED-44DC-A9F7-F2DC2F443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826977"/>
          </a:xfrm>
        </p:spPr>
        <p:txBody>
          <a:bodyPr>
            <a:normAutofit fontScale="90000"/>
          </a:bodyPr>
          <a:lstStyle/>
          <a:p>
            <a:r>
              <a:rPr lang="tr-TR" sz="3600" dirty="0" err="1"/>
              <a:t>Department</a:t>
            </a:r>
            <a:r>
              <a:rPr lang="tr-TR" sz="3600" dirty="0"/>
              <a:t> </a:t>
            </a:r>
            <a:r>
              <a:rPr lang="tr-TR" sz="3600" dirty="0" err="1"/>
              <a:t>Recommendation</a:t>
            </a:r>
            <a:r>
              <a:rPr lang="tr-TR" sz="3600" dirty="0"/>
              <a:t> </a:t>
            </a:r>
            <a:r>
              <a:rPr lang="tr-TR" sz="3600" dirty="0" err="1"/>
              <a:t>System</a:t>
            </a:r>
            <a:r>
              <a:rPr lang="tr-TR" sz="3600" dirty="0"/>
              <a:t> </a:t>
            </a:r>
            <a:r>
              <a:rPr lang="tr-TR" sz="3600" dirty="0" err="1"/>
              <a:t>for</a:t>
            </a:r>
            <a:r>
              <a:rPr lang="tr-TR" sz="3600" dirty="0"/>
              <a:t> normal </a:t>
            </a:r>
            <a:r>
              <a:rPr lang="tr-TR" sz="3600" dirty="0" err="1"/>
              <a:t>examinations</a:t>
            </a:r>
            <a:endParaRPr lang="tr-TR" sz="3600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52889FE0-090F-4053-841A-E143F50C19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600200"/>
            <a:ext cx="10058400" cy="1736068"/>
          </a:xfrm>
        </p:spPr>
        <p:txBody>
          <a:bodyPr>
            <a:normAutofit/>
          </a:bodyPr>
          <a:lstStyle/>
          <a:p>
            <a:r>
              <a:rPr lang="tr-TR" sz="2000" dirty="0" err="1"/>
              <a:t>In</a:t>
            </a:r>
            <a:r>
              <a:rPr lang="tr-TR" sz="2000" dirty="0"/>
              <a:t> </a:t>
            </a:r>
            <a:r>
              <a:rPr lang="tr-TR" sz="2000" dirty="0" err="1"/>
              <a:t>the</a:t>
            </a:r>
            <a:r>
              <a:rPr lang="tr-TR" sz="2000" dirty="0"/>
              <a:t> </a:t>
            </a:r>
            <a:r>
              <a:rPr lang="tr-TR" sz="2000" dirty="0" err="1"/>
              <a:t>old</a:t>
            </a:r>
            <a:r>
              <a:rPr lang="tr-TR" sz="2000" dirty="0"/>
              <a:t> </a:t>
            </a:r>
            <a:r>
              <a:rPr lang="tr-TR" sz="2000" dirty="0" err="1"/>
              <a:t>process</a:t>
            </a:r>
            <a:r>
              <a:rPr lang="tr-TR" sz="2000" dirty="0"/>
              <a:t>, </a:t>
            </a:r>
            <a:r>
              <a:rPr lang="tr-TR" sz="2000" dirty="0" err="1"/>
              <a:t>patients</a:t>
            </a:r>
            <a:r>
              <a:rPr lang="tr-TR" sz="2000" dirty="0"/>
              <a:t> </a:t>
            </a:r>
            <a:r>
              <a:rPr lang="tr-TR" sz="2000" dirty="0" err="1"/>
              <a:t>used</a:t>
            </a:r>
            <a:r>
              <a:rPr lang="tr-TR" sz="2000" dirty="0"/>
              <a:t> </a:t>
            </a:r>
            <a:r>
              <a:rPr lang="tr-TR" sz="2000" dirty="0" err="1"/>
              <a:t>to</a:t>
            </a:r>
            <a:r>
              <a:rPr lang="tr-TR" sz="2000" dirty="0"/>
              <a:t> </a:t>
            </a:r>
            <a:r>
              <a:rPr lang="tr-TR" sz="2000" dirty="0" err="1"/>
              <a:t>choose</a:t>
            </a:r>
            <a:r>
              <a:rPr lang="tr-TR" sz="2000" dirty="0"/>
              <a:t> a </a:t>
            </a:r>
            <a:r>
              <a:rPr lang="tr-TR" sz="2000" dirty="0" err="1"/>
              <a:t>department</a:t>
            </a:r>
            <a:r>
              <a:rPr lang="tr-TR" sz="2000" dirty="0"/>
              <a:t> </a:t>
            </a:r>
            <a:r>
              <a:rPr lang="tr-TR" sz="2000" dirty="0" err="1"/>
              <a:t>based</a:t>
            </a:r>
            <a:r>
              <a:rPr lang="tr-TR" sz="2000" dirty="0"/>
              <a:t> on </a:t>
            </a:r>
            <a:r>
              <a:rPr lang="tr-TR" sz="2000" dirty="0" err="1"/>
              <a:t>their</a:t>
            </a:r>
            <a:r>
              <a:rPr lang="tr-TR" sz="2000" dirty="0"/>
              <a:t> </a:t>
            </a:r>
            <a:r>
              <a:rPr lang="tr-TR" sz="2000" dirty="0" err="1"/>
              <a:t>own</a:t>
            </a:r>
            <a:r>
              <a:rPr lang="tr-TR" sz="2000" dirty="0"/>
              <a:t> </a:t>
            </a:r>
            <a:r>
              <a:rPr lang="tr-TR" sz="2000" dirty="0" err="1"/>
              <a:t>knowledge</a:t>
            </a:r>
            <a:r>
              <a:rPr lang="tr-TR" sz="2000" dirty="0"/>
              <a:t>. </a:t>
            </a:r>
            <a:r>
              <a:rPr lang="tr-TR" sz="2000" dirty="0" err="1"/>
              <a:t>This</a:t>
            </a:r>
            <a:r>
              <a:rPr lang="tr-TR" sz="2000" dirty="0"/>
              <a:t> </a:t>
            </a:r>
            <a:r>
              <a:rPr lang="tr-TR" sz="2000" dirty="0" err="1"/>
              <a:t>situation</a:t>
            </a:r>
            <a:r>
              <a:rPr lang="tr-TR" sz="2000" dirty="0"/>
              <a:t> </a:t>
            </a:r>
            <a:r>
              <a:rPr lang="tr-TR" sz="2000" dirty="0" err="1"/>
              <a:t>caused</a:t>
            </a:r>
            <a:r>
              <a:rPr lang="tr-TR" sz="2000" dirty="0"/>
              <a:t> </a:t>
            </a:r>
            <a:r>
              <a:rPr lang="tr-TR" sz="2000" dirty="0" err="1"/>
              <a:t>patients</a:t>
            </a:r>
            <a:r>
              <a:rPr lang="tr-TR" sz="2000" dirty="0"/>
              <a:t> </a:t>
            </a:r>
            <a:r>
              <a:rPr lang="tr-TR" sz="2000" dirty="0" err="1"/>
              <a:t>to</a:t>
            </a:r>
            <a:r>
              <a:rPr lang="tr-TR" sz="2000" dirty="0"/>
              <a:t> </a:t>
            </a:r>
            <a:r>
              <a:rPr lang="tr-TR" sz="2000" dirty="0" err="1"/>
              <a:t>go</a:t>
            </a:r>
            <a:r>
              <a:rPr lang="tr-TR" sz="2000" dirty="0"/>
              <a:t> </a:t>
            </a:r>
            <a:r>
              <a:rPr lang="tr-TR" sz="2000" dirty="0" err="1"/>
              <a:t>to</a:t>
            </a:r>
            <a:r>
              <a:rPr lang="tr-TR" sz="2000" dirty="0"/>
              <a:t> </a:t>
            </a:r>
            <a:r>
              <a:rPr lang="tr-TR" sz="2000" dirty="0" err="1"/>
              <a:t>the</a:t>
            </a:r>
            <a:r>
              <a:rPr lang="tr-TR" sz="2000" dirty="0"/>
              <a:t> </a:t>
            </a:r>
            <a:r>
              <a:rPr lang="tr-TR" sz="2000" dirty="0" err="1"/>
              <a:t>wrong</a:t>
            </a:r>
            <a:r>
              <a:rPr lang="tr-TR" sz="2000" dirty="0"/>
              <a:t> </a:t>
            </a:r>
            <a:r>
              <a:rPr lang="tr-TR" sz="2000" dirty="0" err="1"/>
              <a:t>departments</a:t>
            </a:r>
            <a:r>
              <a:rPr lang="tr-TR" sz="2000" dirty="0"/>
              <a:t> </a:t>
            </a:r>
            <a:r>
              <a:rPr lang="tr-TR" sz="2000" dirty="0" err="1"/>
              <a:t>so</a:t>
            </a:r>
            <a:r>
              <a:rPr lang="tr-TR" sz="2000" dirty="0"/>
              <a:t> </a:t>
            </a:r>
            <a:r>
              <a:rPr lang="tr-TR" sz="2000" dirty="0" err="1"/>
              <a:t>some</a:t>
            </a:r>
            <a:r>
              <a:rPr lang="tr-TR" sz="2000" dirty="0"/>
              <a:t> </a:t>
            </a:r>
            <a:r>
              <a:rPr lang="tr-TR" sz="2000" dirty="0" err="1"/>
              <a:t>departments</a:t>
            </a:r>
            <a:r>
              <a:rPr lang="tr-TR" sz="2000" dirty="0"/>
              <a:t> in </a:t>
            </a:r>
            <a:r>
              <a:rPr lang="tr-TR" sz="2000" dirty="0" err="1"/>
              <a:t>the</a:t>
            </a:r>
            <a:r>
              <a:rPr lang="tr-TR" sz="2000" dirty="0"/>
              <a:t> </a:t>
            </a:r>
            <a:r>
              <a:rPr lang="tr-TR" sz="2000" dirty="0" err="1"/>
              <a:t>hospital</a:t>
            </a:r>
            <a:r>
              <a:rPr lang="tr-TR" sz="2000" dirty="0"/>
              <a:t> </a:t>
            </a:r>
            <a:r>
              <a:rPr lang="tr-TR" sz="2000" dirty="0" err="1"/>
              <a:t>were</a:t>
            </a:r>
            <a:r>
              <a:rPr lang="tr-TR" sz="2000" dirty="0"/>
              <a:t> </a:t>
            </a:r>
            <a:r>
              <a:rPr lang="tr-TR" sz="2000" dirty="0" err="1"/>
              <a:t>busier</a:t>
            </a:r>
            <a:r>
              <a:rPr lang="tr-TR" sz="2000" dirty="0"/>
              <a:t> </a:t>
            </a:r>
            <a:r>
              <a:rPr lang="tr-TR" sz="2000" dirty="0" err="1"/>
              <a:t>than</a:t>
            </a:r>
            <a:r>
              <a:rPr lang="tr-TR" sz="2000" dirty="0"/>
              <a:t> </a:t>
            </a:r>
            <a:r>
              <a:rPr lang="tr-TR" sz="2000" dirty="0" err="1"/>
              <a:t>others</a:t>
            </a:r>
            <a:r>
              <a:rPr lang="tr-TR" sz="2000" dirty="0"/>
              <a:t>.</a:t>
            </a:r>
          </a:p>
        </p:txBody>
      </p:sp>
      <p:sp>
        <p:nvSpPr>
          <p:cNvPr id="8" name="İçerik Yer Tutucusu 2">
            <a:extLst>
              <a:ext uri="{FF2B5EF4-FFF2-40B4-BE49-F238E27FC236}">
                <a16:creationId xmlns:a16="http://schemas.microsoft.com/office/drawing/2014/main" id="{225E2E16-FDFE-4936-B3E6-926015FC57D9}"/>
              </a:ext>
            </a:extLst>
          </p:cNvPr>
          <p:cNvSpPr txBox="1">
            <a:spLocks/>
          </p:cNvSpPr>
          <p:nvPr/>
        </p:nvSpPr>
        <p:spPr>
          <a:xfrm>
            <a:off x="1066800" y="2910231"/>
            <a:ext cx="3552825" cy="33051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sz="2000" dirty="0" err="1"/>
              <a:t>In</a:t>
            </a:r>
            <a:r>
              <a:rPr lang="tr-TR" sz="2000" dirty="0"/>
              <a:t> </a:t>
            </a:r>
            <a:r>
              <a:rPr lang="tr-TR" sz="2000" dirty="0" err="1"/>
              <a:t>the</a:t>
            </a:r>
            <a:r>
              <a:rPr lang="tr-TR" sz="2000" dirty="0"/>
              <a:t> </a:t>
            </a:r>
            <a:r>
              <a:rPr lang="tr-TR" sz="2000" dirty="0" err="1"/>
              <a:t>new</a:t>
            </a:r>
            <a:r>
              <a:rPr lang="tr-TR" sz="2000" dirty="0"/>
              <a:t> </a:t>
            </a:r>
            <a:r>
              <a:rPr lang="tr-TR" sz="2000" dirty="0" err="1"/>
              <a:t>process</a:t>
            </a:r>
            <a:r>
              <a:rPr lang="tr-TR" sz="2000" dirty="0"/>
              <a:t>, </a:t>
            </a:r>
            <a:r>
              <a:rPr lang="tr-TR" sz="2000" dirty="0" err="1"/>
              <a:t>the</a:t>
            </a:r>
            <a:r>
              <a:rPr lang="tr-TR" sz="2000" dirty="0"/>
              <a:t> </a:t>
            </a:r>
            <a:r>
              <a:rPr lang="tr-TR" sz="2000" dirty="0" err="1"/>
              <a:t>parents</a:t>
            </a:r>
            <a:r>
              <a:rPr lang="tr-TR" sz="2000" dirty="0"/>
              <a:t> of </a:t>
            </a:r>
            <a:r>
              <a:rPr lang="tr-TR" sz="2000" dirty="0" err="1"/>
              <a:t>the</a:t>
            </a:r>
            <a:r>
              <a:rPr lang="tr-TR" sz="2000" dirty="0"/>
              <a:t> </a:t>
            </a:r>
            <a:r>
              <a:rPr lang="tr-TR" sz="2000" dirty="0" err="1"/>
              <a:t>patients</a:t>
            </a:r>
            <a:r>
              <a:rPr lang="tr-TR" sz="2000" dirty="0"/>
              <a:t>; </a:t>
            </a:r>
            <a:r>
              <a:rPr lang="tr-TR" sz="2000" dirty="0" err="1"/>
              <a:t>after</a:t>
            </a:r>
            <a:r>
              <a:rPr lang="tr-TR" sz="2000" dirty="0"/>
              <a:t> </a:t>
            </a:r>
            <a:r>
              <a:rPr lang="tr-TR" sz="2000" dirty="0" err="1"/>
              <a:t>selecting</a:t>
            </a:r>
            <a:r>
              <a:rPr lang="tr-TR" sz="2000" dirty="0"/>
              <a:t> </a:t>
            </a:r>
            <a:r>
              <a:rPr lang="tr-TR" sz="2000" dirty="0" err="1"/>
              <a:t>the</a:t>
            </a:r>
            <a:r>
              <a:rPr lang="tr-TR" sz="2000" dirty="0"/>
              <a:t> </a:t>
            </a:r>
            <a:r>
              <a:rPr lang="tr-TR" sz="2000" dirty="0" err="1"/>
              <a:t>patient’s</a:t>
            </a:r>
            <a:r>
              <a:rPr lang="tr-TR" sz="2000" dirty="0"/>
              <a:t> </a:t>
            </a:r>
            <a:r>
              <a:rPr lang="tr-TR" sz="2000" dirty="0" err="1"/>
              <a:t>symptoms</a:t>
            </a:r>
            <a:r>
              <a:rPr lang="tr-TR" sz="2000" dirty="0"/>
              <a:t> </a:t>
            </a:r>
            <a:r>
              <a:rPr lang="tr-TR" sz="2000" dirty="0" err="1"/>
              <a:t>from</a:t>
            </a:r>
            <a:r>
              <a:rPr lang="tr-TR" sz="2000" dirty="0"/>
              <a:t> </a:t>
            </a:r>
            <a:r>
              <a:rPr lang="tr-TR" sz="2000" dirty="0" err="1"/>
              <a:t>the</a:t>
            </a:r>
            <a:r>
              <a:rPr lang="tr-TR" sz="2000" dirty="0"/>
              <a:t> </a:t>
            </a:r>
            <a:r>
              <a:rPr lang="tr-TR" sz="2000" dirty="0" err="1"/>
              <a:t>choices</a:t>
            </a:r>
            <a:r>
              <a:rPr lang="tr-TR" sz="2000" dirty="0"/>
              <a:t> in </a:t>
            </a:r>
            <a:r>
              <a:rPr lang="tr-TR" sz="2000" dirty="0" err="1"/>
              <a:t>the</a:t>
            </a:r>
            <a:r>
              <a:rPr lang="tr-TR" sz="2000" dirty="0"/>
              <a:t> </a:t>
            </a:r>
            <a:r>
              <a:rPr lang="tr-TR" sz="2000" dirty="0" err="1"/>
              <a:t>system</a:t>
            </a:r>
            <a:r>
              <a:rPr lang="tr-TR" sz="2000" dirty="0"/>
              <a:t>, </a:t>
            </a:r>
            <a:r>
              <a:rPr lang="tr-TR" sz="2000" dirty="0" err="1"/>
              <a:t>the</a:t>
            </a:r>
            <a:r>
              <a:rPr lang="tr-TR" sz="2000" dirty="0"/>
              <a:t> </a:t>
            </a:r>
            <a:r>
              <a:rPr lang="tr-TR" sz="2000" dirty="0" err="1"/>
              <a:t>system</a:t>
            </a:r>
            <a:r>
              <a:rPr lang="tr-TR" sz="2000" dirty="0"/>
              <a:t> </a:t>
            </a:r>
            <a:r>
              <a:rPr lang="tr-TR" sz="2000" dirty="0" err="1"/>
              <a:t>recommends</a:t>
            </a:r>
            <a:r>
              <a:rPr lang="tr-TR" sz="2000" dirty="0"/>
              <a:t> </a:t>
            </a:r>
            <a:r>
              <a:rPr lang="tr-TR" sz="2000" dirty="0" err="1"/>
              <a:t>the</a:t>
            </a:r>
            <a:r>
              <a:rPr lang="tr-TR" sz="2000" dirty="0"/>
              <a:t> </a:t>
            </a:r>
            <a:r>
              <a:rPr lang="tr-TR" sz="2000" dirty="0" err="1"/>
              <a:t>department</a:t>
            </a:r>
            <a:r>
              <a:rPr lang="tr-TR" sz="2000" dirty="0"/>
              <a:t> </a:t>
            </a:r>
            <a:r>
              <a:rPr lang="tr-TR" sz="2000" dirty="0" err="1"/>
              <a:t>where</a:t>
            </a:r>
            <a:r>
              <a:rPr lang="tr-TR" sz="2000" dirty="0"/>
              <a:t> </a:t>
            </a:r>
            <a:r>
              <a:rPr lang="tr-TR" sz="2000" dirty="0" err="1"/>
              <a:t>the</a:t>
            </a:r>
            <a:r>
              <a:rPr lang="tr-TR" sz="2000" dirty="0"/>
              <a:t> </a:t>
            </a:r>
            <a:r>
              <a:rPr lang="tr-TR" sz="2000" dirty="0" err="1"/>
              <a:t>patient</a:t>
            </a:r>
            <a:r>
              <a:rPr lang="tr-TR" sz="2000" dirty="0"/>
              <a:t> </a:t>
            </a:r>
            <a:r>
              <a:rPr lang="tr-TR" sz="2000" dirty="0" err="1"/>
              <a:t>should</a:t>
            </a:r>
            <a:r>
              <a:rPr lang="tr-TR" sz="2000" dirty="0"/>
              <a:t> </a:t>
            </a:r>
            <a:r>
              <a:rPr lang="tr-TR" sz="2000" dirty="0" err="1"/>
              <a:t>choose</a:t>
            </a:r>
            <a:r>
              <a:rPr lang="tr-TR" sz="2000" dirty="0"/>
              <a:t>. </a:t>
            </a: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63BE37C7-E1E6-42E5-91EF-56D807CE04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9625" y="2799964"/>
            <a:ext cx="6747703" cy="3140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92382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BA67BD2-463C-4017-A51F-26045A3F0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2025" y="609937"/>
            <a:ext cx="10163175" cy="826977"/>
          </a:xfrm>
        </p:spPr>
        <p:txBody>
          <a:bodyPr>
            <a:normAutofit/>
          </a:bodyPr>
          <a:lstStyle/>
          <a:p>
            <a:r>
              <a:rPr lang="tr-TR" sz="4000" dirty="0" err="1"/>
              <a:t>Balancing</a:t>
            </a:r>
            <a:r>
              <a:rPr lang="tr-TR" sz="4000" dirty="0"/>
              <a:t> </a:t>
            </a:r>
            <a:r>
              <a:rPr lang="tr-TR" sz="4000" dirty="0" err="1"/>
              <a:t>the</a:t>
            </a:r>
            <a:r>
              <a:rPr lang="tr-TR" sz="4000" dirty="0"/>
              <a:t> </a:t>
            </a:r>
            <a:r>
              <a:rPr lang="tr-TR" sz="4000" dirty="0" err="1"/>
              <a:t>workload</a:t>
            </a:r>
            <a:r>
              <a:rPr lang="tr-TR" sz="4000" dirty="0"/>
              <a:t> of </a:t>
            </a:r>
            <a:r>
              <a:rPr lang="tr-TR" sz="4000" dirty="0" err="1"/>
              <a:t>the</a:t>
            </a:r>
            <a:r>
              <a:rPr lang="tr-TR" sz="4000" dirty="0"/>
              <a:t> </a:t>
            </a:r>
            <a:r>
              <a:rPr lang="tr-TR" sz="4000" dirty="0" err="1"/>
              <a:t>weekend</a:t>
            </a:r>
            <a:endParaRPr lang="tr-TR" sz="4000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0B721D6C-8817-4302-891D-B3171F3571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214" y="1436915"/>
            <a:ext cx="10335986" cy="1172936"/>
          </a:xfrm>
        </p:spPr>
        <p:txBody>
          <a:bodyPr>
            <a:normAutofit/>
          </a:bodyPr>
          <a:lstStyle/>
          <a:p>
            <a:r>
              <a:rPr lang="tr-TR" sz="2000" dirty="0" err="1"/>
              <a:t>In</a:t>
            </a:r>
            <a:r>
              <a:rPr lang="tr-TR" sz="2000" dirty="0"/>
              <a:t> </a:t>
            </a:r>
            <a:r>
              <a:rPr lang="tr-TR" sz="2000" dirty="0" err="1"/>
              <a:t>the</a:t>
            </a:r>
            <a:r>
              <a:rPr lang="tr-TR" sz="2000" dirty="0"/>
              <a:t> </a:t>
            </a:r>
            <a:r>
              <a:rPr lang="tr-TR" sz="2000" dirty="0" err="1"/>
              <a:t>old</a:t>
            </a:r>
            <a:r>
              <a:rPr lang="tr-TR" sz="2000" dirty="0"/>
              <a:t> </a:t>
            </a:r>
            <a:r>
              <a:rPr lang="tr-TR" sz="2000" dirty="0" err="1"/>
              <a:t>process</a:t>
            </a:r>
            <a:r>
              <a:rPr lang="tr-TR" sz="2000" dirty="0"/>
              <a:t>, since </a:t>
            </a:r>
            <a:r>
              <a:rPr lang="tr-TR" sz="2000" dirty="0" err="1"/>
              <a:t>there</a:t>
            </a:r>
            <a:r>
              <a:rPr lang="tr-TR" sz="2000" dirty="0"/>
              <a:t> </a:t>
            </a:r>
            <a:r>
              <a:rPr lang="tr-TR" sz="2000" dirty="0" err="1"/>
              <a:t>was</a:t>
            </a:r>
            <a:r>
              <a:rPr lang="tr-TR" sz="2000" dirty="0"/>
              <a:t> </a:t>
            </a:r>
            <a:r>
              <a:rPr lang="tr-TR" sz="2000" dirty="0" err="1"/>
              <a:t>no</a:t>
            </a:r>
            <a:r>
              <a:rPr lang="tr-TR" sz="2000" dirty="0"/>
              <a:t> limit on </a:t>
            </a:r>
            <a:r>
              <a:rPr lang="tr-TR" sz="2000" dirty="0" err="1"/>
              <a:t>the</a:t>
            </a:r>
            <a:r>
              <a:rPr lang="tr-TR" sz="2000" dirty="0"/>
              <a:t> </a:t>
            </a:r>
            <a:r>
              <a:rPr lang="tr-TR" sz="2000" dirty="0" err="1"/>
              <a:t>number</a:t>
            </a:r>
            <a:r>
              <a:rPr lang="tr-TR" sz="2000" dirty="0"/>
              <a:t> of </a:t>
            </a:r>
            <a:r>
              <a:rPr lang="tr-TR" sz="2000" dirty="0" err="1"/>
              <a:t>appointments</a:t>
            </a:r>
            <a:r>
              <a:rPr lang="tr-TR" sz="2000" dirty="0"/>
              <a:t> </a:t>
            </a:r>
            <a:r>
              <a:rPr lang="tr-TR" sz="2000" dirty="0" err="1"/>
              <a:t>to</a:t>
            </a:r>
            <a:r>
              <a:rPr lang="tr-TR" sz="2000" dirty="0"/>
              <a:t> be </a:t>
            </a:r>
            <a:r>
              <a:rPr lang="tr-TR" sz="2000" dirty="0" err="1"/>
              <a:t>made</a:t>
            </a:r>
            <a:r>
              <a:rPr lang="tr-TR" sz="2000" dirty="0"/>
              <a:t> </a:t>
            </a:r>
            <a:r>
              <a:rPr lang="tr-TR" sz="2000" dirty="0" err="1"/>
              <a:t>during</a:t>
            </a:r>
            <a:r>
              <a:rPr lang="tr-TR" sz="2000" dirty="0"/>
              <a:t> </a:t>
            </a:r>
            <a:r>
              <a:rPr lang="tr-TR" sz="2000" dirty="0" err="1"/>
              <a:t>the</a:t>
            </a:r>
            <a:r>
              <a:rPr lang="tr-TR" sz="2000" dirty="0"/>
              <a:t> </a:t>
            </a:r>
            <a:r>
              <a:rPr lang="tr-TR" sz="2000" dirty="0" err="1"/>
              <a:t>day</a:t>
            </a:r>
            <a:r>
              <a:rPr lang="tr-TR" sz="2000" dirty="0"/>
              <a:t>, it is </a:t>
            </a:r>
            <a:r>
              <a:rPr lang="tr-TR" sz="2000" dirty="0" err="1"/>
              <a:t>seen</a:t>
            </a:r>
            <a:r>
              <a:rPr lang="tr-TR" sz="2000" dirty="0"/>
              <a:t> </a:t>
            </a:r>
            <a:r>
              <a:rPr lang="tr-TR" sz="2000" dirty="0" err="1"/>
              <a:t>that</a:t>
            </a:r>
            <a:r>
              <a:rPr lang="tr-TR" sz="2000" dirty="0"/>
              <a:t> </a:t>
            </a:r>
            <a:r>
              <a:rPr lang="tr-TR" sz="2000" dirty="0" err="1"/>
              <a:t>the</a:t>
            </a:r>
            <a:r>
              <a:rPr lang="tr-TR" sz="2000" dirty="0"/>
              <a:t> </a:t>
            </a:r>
            <a:r>
              <a:rPr lang="tr-TR" sz="2000" dirty="0" err="1"/>
              <a:t>number</a:t>
            </a:r>
            <a:r>
              <a:rPr lang="tr-TR" sz="2000" dirty="0"/>
              <a:t> of </a:t>
            </a:r>
            <a:r>
              <a:rPr lang="tr-TR" sz="2000" dirty="0" err="1"/>
              <a:t>patients</a:t>
            </a:r>
            <a:r>
              <a:rPr lang="tr-TR" sz="2000" dirty="0"/>
              <a:t> is </a:t>
            </a:r>
            <a:r>
              <a:rPr lang="tr-TR" sz="2000" dirty="0" err="1"/>
              <a:t>too</a:t>
            </a:r>
            <a:r>
              <a:rPr lang="tr-TR" sz="2000" dirty="0"/>
              <a:t> </a:t>
            </a:r>
            <a:r>
              <a:rPr lang="tr-TR" sz="2000" dirty="0" err="1"/>
              <a:t>high</a:t>
            </a:r>
            <a:r>
              <a:rPr lang="tr-TR" sz="2000" dirty="0"/>
              <a:t> on </a:t>
            </a:r>
            <a:r>
              <a:rPr lang="tr-TR" sz="2000" dirty="0" err="1"/>
              <a:t>saturdays</a:t>
            </a:r>
            <a:r>
              <a:rPr lang="tr-TR" sz="2000" dirty="0"/>
              <a:t> </a:t>
            </a:r>
            <a:r>
              <a:rPr lang="tr-TR" sz="2000" dirty="0" err="1"/>
              <a:t>and</a:t>
            </a:r>
            <a:r>
              <a:rPr lang="tr-TR" sz="2000" dirty="0"/>
              <a:t> </a:t>
            </a:r>
            <a:r>
              <a:rPr lang="tr-TR" sz="2000" dirty="0" err="1"/>
              <a:t>less</a:t>
            </a:r>
            <a:r>
              <a:rPr lang="tr-TR" sz="2000" dirty="0"/>
              <a:t> on </a:t>
            </a:r>
            <a:r>
              <a:rPr lang="tr-TR" sz="2000" dirty="0" err="1"/>
              <a:t>sundays</a:t>
            </a:r>
            <a:r>
              <a:rPr lang="tr-TR" sz="2000" dirty="0"/>
              <a:t>. </a:t>
            </a:r>
          </a:p>
        </p:txBody>
      </p:sp>
      <p:sp>
        <p:nvSpPr>
          <p:cNvPr id="10" name="İçerik Yer Tutucusu 2">
            <a:extLst>
              <a:ext uri="{FF2B5EF4-FFF2-40B4-BE49-F238E27FC236}">
                <a16:creationId xmlns:a16="http://schemas.microsoft.com/office/drawing/2014/main" id="{38147099-2476-4B6A-BAF7-66C2020774AC}"/>
              </a:ext>
            </a:extLst>
          </p:cNvPr>
          <p:cNvSpPr txBox="1">
            <a:spLocks/>
          </p:cNvSpPr>
          <p:nvPr/>
        </p:nvSpPr>
        <p:spPr>
          <a:xfrm>
            <a:off x="789214" y="2609851"/>
            <a:ext cx="5021036" cy="46301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sz="2000" dirty="0" err="1"/>
              <a:t>In</a:t>
            </a:r>
            <a:r>
              <a:rPr lang="tr-TR" sz="2000" dirty="0"/>
              <a:t> </a:t>
            </a:r>
            <a:r>
              <a:rPr lang="tr-TR" sz="2000" dirty="0" err="1"/>
              <a:t>the</a:t>
            </a:r>
            <a:r>
              <a:rPr lang="tr-TR" sz="2000" dirty="0"/>
              <a:t> </a:t>
            </a:r>
            <a:r>
              <a:rPr lang="tr-TR" sz="2000" dirty="0" err="1"/>
              <a:t>new</a:t>
            </a:r>
            <a:r>
              <a:rPr lang="tr-TR" sz="2000" dirty="0"/>
              <a:t> </a:t>
            </a:r>
            <a:r>
              <a:rPr lang="tr-TR" sz="2000" dirty="0" err="1"/>
              <a:t>process</a:t>
            </a:r>
            <a:r>
              <a:rPr lang="tr-TR" sz="2000" dirty="0"/>
              <a:t>, </a:t>
            </a:r>
            <a:r>
              <a:rPr lang="tr-TR" sz="2000" dirty="0" err="1"/>
              <a:t>examination</a:t>
            </a:r>
            <a:r>
              <a:rPr lang="tr-TR" sz="2000" dirty="0"/>
              <a:t> </a:t>
            </a:r>
            <a:r>
              <a:rPr lang="tr-TR" sz="2000" dirty="0" err="1"/>
              <a:t>limits</a:t>
            </a:r>
            <a:r>
              <a:rPr lang="tr-TR" sz="2000" dirty="0"/>
              <a:t> </a:t>
            </a:r>
            <a:r>
              <a:rPr lang="tr-TR" sz="2000" dirty="0" err="1"/>
              <a:t>are</a:t>
            </a:r>
            <a:r>
              <a:rPr lang="tr-TR" sz="2000" dirty="0"/>
              <a:t> </a:t>
            </a:r>
            <a:r>
              <a:rPr lang="tr-TR" sz="2000" dirty="0" err="1"/>
              <a:t>determined</a:t>
            </a:r>
            <a:r>
              <a:rPr lang="tr-TR" sz="2000" dirty="0"/>
              <a:t> </a:t>
            </a:r>
            <a:r>
              <a:rPr lang="tr-TR" sz="2000" dirty="0" err="1"/>
              <a:t>for</a:t>
            </a:r>
            <a:r>
              <a:rPr lang="tr-TR" sz="2000" dirty="0"/>
              <a:t> </a:t>
            </a:r>
            <a:r>
              <a:rPr lang="tr-TR" sz="2000" dirty="0" err="1"/>
              <a:t>all</a:t>
            </a:r>
            <a:r>
              <a:rPr lang="tr-TR" sz="2000" dirty="0"/>
              <a:t> </a:t>
            </a:r>
            <a:r>
              <a:rPr lang="tr-TR" sz="2000" dirty="0" err="1"/>
              <a:t>days</a:t>
            </a:r>
            <a:r>
              <a:rPr lang="tr-TR" sz="2000" dirty="0"/>
              <a:t> of a </a:t>
            </a:r>
            <a:r>
              <a:rPr lang="tr-TR" sz="2000" dirty="0" err="1"/>
              <a:t>week</a:t>
            </a:r>
            <a:r>
              <a:rPr lang="tr-TR" sz="2000" dirty="0"/>
              <a:t>. </a:t>
            </a:r>
            <a:r>
              <a:rPr lang="tr-TR" sz="2000" dirty="0" err="1"/>
              <a:t>If</a:t>
            </a:r>
            <a:r>
              <a:rPr lang="tr-TR" sz="2000" dirty="0"/>
              <a:t> </a:t>
            </a:r>
            <a:r>
              <a:rPr lang="tr-TR" sz="2000" dirty="0" err="1"/>
              <a:t>parents</a:t>
            </a:r>
            <a:r>
              <a:rPr lang="tr-TR" sz="2000" dirty="0"/>
              <a:t> </a:t>
            </a:r>
            <a:r>
              <a:rPr lang="tr-TR" sz="2000" dirty="0" err="1"/>
              <a:t>wnat</a:t>
            </a:r>
            <a:r>
              <a:rPr lang="tr-TR" sz="2000" dirty="0"/>
              <a:t> </a:t>
            </a:r>
            <a:r>
              <a:rPr lang="tr-TR" sz="2000" dirty="0" err="1"/>
              <a:t>to</a:t>
            </a:r>
            <a:r>
              <a:rPr lang="tr-TR" sz="2000" dirty="0"/>
              <a:t> </a:t>
            </a:r>
            <a:r>
              <a:rPr lang="tr-TR" sz="2000" dirty="0" err="1"/>
              <a:t>make</a:t>
            </a:r>
            <a:r>
              <a:rPr lang="tr-TR" sz="2000" dirty="0"/>
              <a:t> an </a:t>
            </a:r>
            <a:r>
              <a:rPr lang="tr-TR" sz="2000" dirty="0" err="1"/>
              <a:t>appointment</a:t>
            </a:r>
            <a:r>
              <a:rPr lang="tr-TR" sz="2000" dirty="0"/>
              <a:t> on </a:t>
            </a:r>
            <a:r>
              <a:rPr lang="tr-TR" sz="2000" dirty="0" err="1"/>
              <a:t>Saturday</a:t>
            </a:r>
            <a:r>
              <a:rPr lang="tr-TR" sz="2000" dirty="0"/>
              <a:t> </a:t>
            </a:r>
            <a:r>
              <a:rPr lang="tr-TR" sz="2000" dirty="0" err="1"/>
              <a:t>from</a:t>
            </a:r>
            <a:r>
              <a:rPr lang="tr-TR" sz="2000" dirty="0"/>
              <a:t> </a:t>
            </a:r>
            <a:r>
              <a:rPr lang="tr-TR" sz="2000" dirty="0" err="1"/>
              <a:t>patient</a:t>
            </a:r>
            <a:r>
              <a:rPr lang="tr-TR" sz="2000" dirty="0"/>
              <a:t> </a:t>
            </a:r>
            <a:r>
              <a:rPr lang="tr-TR" sz="2000" dirty="0" err="1"/>
              <a:t>appointment</a:t>
            </a:r>
            <a:r>
              <a:rPr lang="tr-TR" sz="2000" dirty="0"/>
              <a:t> </a:t>
            </a:r>
            <a:r>
              <a:rPr lang="tr-TR" sz="2000" dirty="0" err="1"/>
              <a:t>system</a:t>
            </a:r>
            <a:r>
              <a:rPr lang="tr-TR" sz="2000" dirty="0"/>
              <a:t>; </a:t>
            </a:r>
            <a:r>
              <a:rPr lang="tr-TR" sz="2000" dirty="0" err="1"/>
              <a:t>if</a:t>
            </a:r>
            <a:r>
              <a:rPr lang="tr-TR" sz="2000" dirty="0"/>
              <a:t> </a:t>
            </a:r>
            <a:r>
              <a:rPr lang="tr-TR" sz="2000" dirty="0" err="1"/>
              <a:t>the</a:t>
            </a:r>
            <a:r>
              <a:rPr lang="tr-TR" sz="2000" dirty="0"/>
              <a:t> </a:t>
            </a:r>
            <a:r>
              <a:rPr lang="tr-TR" sz="2000" dirty="0" err="1"/>
              <a:t>examination</a:t>
            </a:r>
            <a:r>
              <a:rPr lang="tr-TR" sz="2000" dirty="0"/>
              <a:t> limit set </a:t>
            </a:r>
            <a:r>
              <a:rPr lang="tr-TR" sz="2000" dirty="0" err="1"/>
              <a:t>for</a:t>
            </a:r>
            <a:r>
              <a:rPr lang="tr-TR" sz="2000" dirty="0"/>
              <a:t> </a:t>
            </a:r>
            <a:r>
              <a:rPr lang="tr-TR" sz="2000" dirty="0" err="1"/>
              <a:t>that</a:t>
            </a:r>
            <a:r>
              <a:rPr lang="tr-TR" sz="2000" dirty="0"/>
              <a:t> </a:t>
            </a:r>
            <a:r>
              <a:rPr lang="tr-TR" sz="2000" dirty="0" err="1"/>
              <a:t>Saturday</a:t>
            </a:r>
            <a:r>
              <a:rPr lang="tr-TR" sz="2000" dirty="0"/>
              <a:t> has </a:t>
            </a:r>
            <a:r>
              <a:rPr lang="tr-TR" sz="2000" dirty="0" err="1"/>
              <a:t>been</a:t>
            </a:r>
            <a:r>
              <a:rPr lang="tr-TR" sz="2000" dirty="0"/>
              <a:t> </a:t>
            </a:r>
            <a:r>
              <a:rPr lang="tr-TR" sz="2000" dirty="0" err="1"/>
              <a:t>reached</a:t>
            </a:r>
            <a:r>
              <a:rPr lang="tr-TR" sz="2000" dirty="0"/>
              <a:t> </a:t>
            </a:r>
            <a:r>
              <a:rPr lang="tr-TR" sz="2000" dirty="0" err="1"/>
              <a:t>and</a:t>
            </a:r>
            <a:r>
              <a:rPr lang="tr-TR" sz="2000" dirty="0"/>
              <a:t> Sunday is </a:t>
            </a:r>
            <a:r>
              <a:rPr lang="tr-TR" sz="2000" dirty="0" err="1"/>
              <a:t>available</a:t>
            </a:r>
            <a:r>
              <a:rPr lang="tr-TR" sz="2000" dirty="0"/>
              <a:t>, </a:t>
            </a:r>
            <a:r>
              <a:rPr lang="tr-TR" sz="2000" dirty="0" err="1"/>
              <a:t>parents</a:t>
            </a:r>
            <a:r>
              <a:rPr lang="tr-TR" sz="2000" dirty="0"/>
              <a:t> </a:t>
            </a:r>
            <a:r>
              <a:rPr lang="tr-TR" sz="2000" dirty="0" err="1"/>
              <a:t>will</a:t>
            </a:r>
            <a:r>
              <a:rPr lang="tr-TR" sz="2000" dirty="0"/>
              <a:t> be </a:t>
            </a:r>
            <a:r>
              <a:rPr lang="tr-TR" sz="2000" dirty="0" err="1"/>
              <a:t>shown</a:t>
            </a:r>
            <a:r>
              <a:rPr lang="tr-TR" sz="2000" dirty="0"/>
              <a:t> a </a:t>
            </a:r>
            <a:r>
              <a:rPr lang="tr-TR" sz="2000" dirty="0" err="1"/>
              <a:t>message</a:t>
            </a:r>
            <a:r>
              <a:rPr lang="tr-TR" sz="2000" dirty="0"/>
              <a:t> </a:t>
            </a:r>
            <a:r>
              <a:rPr lang="tr-TR" sz="2000" dirty="0" err="1"/>
              <a:t>box</a:t>
            </a:r>
            <a:r>
              <a:rPr lang="tr-TR" sz="2000" dirty="0"/>
              <a:t> </a:t>
            </a:r>
            <a:r>
              <a:rPr lang="tr-TR" sz="2000" dirty="0" err="1"/>
              <a:t>stating</a:t>
            </a:r>
            <a:r>
              <a:rPr lang="tr-TR" sz="2000" dirty="0"/>
              <a:t> </a:t>
            </a:r>
            <a:r>
              <a:rPr lang="tr-TR" sz="2000" dirty="0" err="1"/>
              <a:t>that</a:t>
            </a:r>
            <a:r>
              <a:rPr lang="tr-TR" sz="2000" dirty="0"/>
              <a:t> </a:t>
            </a:r>
            <a:r>
              <a:rPr lang="tr-TR" sz="2000" dirty="0" err="1"/>
              <a:t>Saturday</a:t>
            </a:r>
            <a:r>
              <a:rPr lang="tr-TR" sz="2000" dirty="0"/>
              <a:t> is </a:t>
            </a:r>
            <a:r>
              <a:rPr lang="tr-TR" sz="2000" dirty="0" err="1"/>
              <a:t>full</a:t>
            </a:r>
            <a:r>
              <a:rPr lang="tr-TR" sz="2000" dirty="0"/>
              <a:t> </a:t>
            </a:r>
            <a:r>
              <a:rPr lang="tr-TR" sz="2000" dirty="0" err="1"/>
              <a:t>and</a:t>
            </a:r>
            <a:r>
              <a:rPr lang="tr-TR" sz="2000" dirty="0"/>
              <a:t> Sunday is </a:t>
            </a:r>
            <a:r>
              <a:rPr lang="tr-TR" sz="2000" dirty="0" err="1"/>
              <a:t>empty</a:t>
            </a:r>
            <a:r>
              <a:rPr lang="tr-TR" sz="2000" dirty="0"/>
              <a:t>.</a:t>
            </a: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3D60D13A-011A-434E-8130-8E410F6BEC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0250" y="2212845"/>
            <a:ext cx="5310530" cy="4035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31756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01A90D8B-039F-478C-8E31-939D58BC19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859635"/>
          </a:xfrm>
        </p:spPr>
        <p:txBody>
          <a:bodyPr/>
          <a:lstStyle/>
          <a:p>
            <a:r>
              <a:rPr lang="tr-TR" dirty="0" err="1"/>
              <a:t>Workload</a:t>
            </a:r>
            <a:r>
              <a:rPr lang="tr-TR" dirty="0"/>
              <a:t> </a:t>
            </a:r>
            <a:r>
              <a:rPr lang="tr-TR" dirty="0" err="1"/>
              <a:t>balancing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AB7EAF35-E5B0-47F2-A7A7-606CE87F3B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763486"/>
            <a:ext cx="10058400" cy="4189258"/>
          </a:xfrm>
        </p:spPr>
        <p:txBody>
          <a:bodyPr>
            <a:normAutofit/>
          </a:bodyPr>
          <a:lstStyle/>
          <a:p>
            <a:r>
              <a:rPr lang="tr-TR" sz="2200" dirty="0" err="1"/>
              <a:t>In</a:t>
            </a:r>
            <a:r>
              <a:rPr lang="tr-TR" sz="2200" dirty="0"/>
              <a:t> </a:t>
            </a:r>
            <a:r>
              <a:rPr lang="tr-TR" sz="2200" dirty="0" err="1"/>
              <a:t>the</a:t>
            </a:r>
            <a:r>
              <a:rPr lang="tr-TR" sz="2200" dirty="0"/>
              <a:t> </a:t>
            </a:r>
            <a:r>
              <a:rPr lang="tr-TR" sz="2200" dirty="0" err="1"/>
              <a:t>old</a:t>
            </a:r>
            <a:r>
              <a:rPr lang="tr-TR" sz="2200" dirty="0"/>
              <a:t> </a:t>
            </a:r>
            <a:r>
              <a:rPr lang="tr-TR" sz="2200" dirty="0" err="1"/>
              <a:t>process</a:t>
            </a:r>
            <a:r>
              <a:rPr lang="tr-TR" sz="2200" dirty="0"/>
              <a:t>, </a:t>
            </a:r>
            <a:r>
              <a:rPr lang="tr-TR" sz="2200" dirty="0" err="1"/>
              <a:t>the</a:t>
            </a:r>
            <a:r>
              <a:rPr lang="tr-TR" sz="2200" dirty="0"/>
              <a:t> </a:t>
            </a:r>
            <a:r>
              <a:rPr lang="tr-TR" sz="2200" dirty="0" err="1"/>
              <a:t>workload</a:t>
            </a:r>
            <a:r>
              <a:rPr lang="tr-TR" sz="2200" dirty="0"/>
              <a:t> </a:t>
            </a:r>
            <a:r>
              <a:rPr lang="tr-TR" sz="2200" dirty="0" err="1"/>
              <a:t>was</a:t>
            </a:r>
            <a:r>
              <a:rPr lang="tr-TR" sz="2200" dirty="0"/>
              <a:t> not </a:t>
            </a:r>
            <a:r>
              <a:rPr lang="tr-TR" sz="2200" dirty="0" err="1"/>
              <a:t>evenly</a:t>
            </a:r>
            <a:r>
              <a:rPr lang="tr-TR" sz="2200" dirty="0"/>
              <a:t> </a:t>
            </a:r>
            <a:r>
              <a:rPr lang="tr-TR" sz="2200" dirty="0" err="1"/>
              <a:t>distributed</a:t>
            </a:r>
            <a:r>
              <a:rPr lang="tr-TR" sz="2200" dirty="0"/>
              <a:t> </a:t>
            </a:r>
            <a:r>
              <a:rPr lang="tr-TR" sz="2200" dirty="0" err="1"/>
              <a:t>among</a:t>
            </a:r>
            <a:r>
              <a:rPr lang="tr-TR" sz="2200" dirty="0"/>
              <a:t> </a:t>
            </a:r>
            <a:r>
              <a:rPr lang="tr-TR" sz="2200" dirty="0" err="1"/>
              <a:t>the</a:t>
            </a:r>
            <a:r>
              <a:rPr lang="tr-TR" sz="2200" dirty="0"/>
              <a:t> </a:t>
            </a:r>
            <a:r>
              <a:rPr lang="tr-TR" sz="2200" dirty="0" err="1"/>
              <a:t>doctors</a:t>
            </a:r>
            <a:r>
              <a:rPr lang="tr-TR" sz="2200" dirty="0"/>
              <a:t>, as can be </a:t>
            </a:r>
            <a:r>
              <a:rPr lang="tr-TR" sz="2200" dirty="0" err="1"/>
              <a:t>seen</a:t>
            </a:r>
            <a:r>
              <a:rPr lang="tr-TR" sz="2200" dirty="0"/>
              <a:t> </a:t>
            </a:r>
            <a:r>
              <a:rPr lang="tr-TR" sz="2200" dirty="0" err="1"/>
              <a:t>when</a:t>
            </a:r>
            <a:r>
              <a:rPr lang="tr-TR" sz="2200" dirty="0"/>
              <a:t> </a:t>
            </a:r>
            <a:r>
              <a:rPr lang="tr-TR" sz="2200" dirty="0" err="1"/>
              <a:t>the</a:t>
            </a:r>
            <a:r>
              <a:rPr lang="tr-TR" sz="2200" dirty="0"/>
              <a:t> </a:t>
            </a:r>
            <a:r>
              <a:rPr lang="tr-TR" sz="2200" dirty="0" err="1"/>
              <a:t>two</a:t>
            </a:r>
            <a:r>
              <a:rPr lang="tr-TR" sz="2200" dirty="0"/>
              <a:t> </a:t>
            </a:r>
            <a:r>
              <a:rPr lang="tr-TR" sz="2200" dirty="0" err="1"/>
              <a:t>most</a:t>
            </a:r>
            <a:r>
              <a:rPr lang="tr-TR" sz="2200" dirty="0"/>
              <a:t> </a:t>
            </a:r>
            <a:r>
              <a:rPr lang="tr-TR" sz="2200" dirty="0" err="1"/>
              <a:t>used</a:t>
            </a:r>
            <a:r>
              <a:rPr lang="tr-TR" sz="2200" dirty="0"/>
              <a:t> </a:t>
            </a:r>
            <a:r>
              <a:rPr lang="tr-TR" sz="2200" dirty="0" err="1"/>
              <a:t>activites</a:t>
            </a:r>
            <a:r>
              <a:rPr lang="tr-TR" sz="2200" dirty="0"/>
              <a:t> </a:t>
            </a:r>
            <a:r>
              <a:rPr lang="tr-TR" sz="2200" dirty="0" err="1"/>
              <a:t>are</a:t>
            </a:r>
            <a:r>
              <a:rPr lang="tr-TR" sz="2200" dirty="0"/>
              <a:t> </a:t>
            </a:r>
            <a:r>
              <a:rPr lang="tr-TR" sz="2200" dirty="0" err="1"/>
              <a:t>filtered</a:t>
            </a:r>
            <a:r>
              <a:rPr lang="tr-TR" sz="2200" dirty="0"/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BF944C-99E9-497D-AEDB-4F41DFE7EE49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902187"/>
            <a:ext cx="9867456" cy="27918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2574015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6DDF0FA2-7995-4702-8FFC-25CADCC3F8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930729"/>
            <a:ext cx="10058400" cy="5022015"/>
          </a:xfrm>
        </p:spPr>
        <p:txBody>
          <a:bodyPr>
            <a:normAutofit fontScale="92500"/>
          </a:bodyPr>
          <a:lstStyle/>
          <a:p>
            <a:r>
              <a:rPr lang="tr-TR" sz="2200" dirty="0" err="1"/>
              <a:t>In</a:t>
            </a:r>
            <a:r>
              <a:rPr lang="tr-TR" sz="2200" dirty="0"/>
              <a:t> </a:t>
            </a:r>
            <a:r>
              <a:rPr lang="tr-TR" sz="2200" dirty="0" err="1"/>
              <a:t>addition</a:t>
            </a:r>
            <a:r>
              <a:rPr lang="tr-TR" sz="2200" dirty="0"/>
              <a:t>, in </a:t>
            </a:r>
            <a:r>
              <a:rPr lang="tr-TR" sz="2200" dirty="0" err="1"/>
              <a:t>the</a:t>
            </a:r>
            <a:r>
              <a:rPr lang="tr-TR" sz="2200" dirty="0"/>
              <a:t> </a:t>
            </a:r>
            <a:r>
              <a:rPr lang="tr-TR" sz="2200" dirty="0" err="1"/>
              <a:t>old</a:t>
            </a:r>
            <a:r>
              <a:rPr lang="tr-TR" sz="2200" dirty="0"/>
              <a:t> </a:t>
            </a:r>
            <a:r>
              <a:rPr lang="tr-TR" sz="2200" dirty="0" err="1"/>
              <a:t>process</a:t>
            </a:r>
            <a:r>
              <a:rPr lang="tr-TR" sz="2200" dirty="0"/>
              <a:t>, 96 </a:t>
            </a:r>
            <a:r>
              <a:rPr lang="tr-TR" sz="2200" dirty="0" err="1"/>
              <a:t>patients</a:t>
            </a:r>
            <a:r>
              <a:rPr lang="tr-TR" sz="2200" dirty="0"/>
              <a:t> </a:t>
            </a:r>
            <a:r>
              <a:rPr lang="tr-TR" sz="2200" dirty="0" err="1"/>
              <a:t>came</a:t>
            </a:r>
            <a:r>
              <a:rPr lang="tr-TR" sz="2200" dirty="0"/>
              <a:t> </a:t>
            </a:r>
            <a:r>
              <a:rPr lang="tr-TR" sz="2200" dirty="0" err="1"/>
              <a:t>back</a:t>
            </a:r>
            <a:r>
              <a:rPr lang="tr-TR" sz="2200" dirty="0"/>
              <a:t> </a:t>
            </a:r>
            <a:r>
              <a:rPr lang="tr-TR" sz="2200" dirty="0" err="1"/>
              <a:t>to</a:t>
            </a:r>
            <a:r>
              <a:rPr lang="tr-TR" sz="2200" dirty="0"/>
              <a:t> normal </a:t>
            </a:r>
            <a:r>
              <a:rPr lang="tr-TR" sz="2200" dirty="0" err="1"/>
              <a:t>examination</a:t>
            </a:r>
            <a:r>
              <a:rPr lang="tr-TR" sz="2200" dirty="0"/>
              <a:t>.</a:t>
            </a:r>
          </a:p>
          <a:p>
            <a:r>
              <a:rPr lang="tr-TR" sz="2200" dirty="0" err="1"/>
              <a:t>Doctors</a:t>
            </a:r>
            <a:r>
              <a:rPr lang="tr-TR" sz="2200" dirty="0"/>
              <a:t> </a:t>
            </a:r>
            <a:r>
              <a:rPr lang="tr-TR" sz="2200" dirty="0" err="1"/>
              <a:t>examining</a:t>
            </a:r>
            <a:r>
              <a:rPr lang="tr-TR" sz="2200" dirty="0"/>
              <a:t> </a:t>
            </a:r>
            <a:r>
              <a:rPr lang="tr-TR" sz="2200" dirty="0" err="1"/>
              <a:t>patients</a:t>
            </a:r>
            <a:r>
              <a:rPr lang="tr-TR" sz="2200" dirty="0"/>
              <a:t> </a:t>
            </a:r>
            <a:r>
              <a:rPr lang="tr-TR" sz="2200" dirty="0" err="1"/>
              <a:t>who</a:t>
            </a:r>
            <a:r>
              <a:rPr lang="tr-TR" sz="2200" dirty="0"/>
              <a:t> </a:t>
            </a:r>
            <a:r>
              <a:rPr lang="tr-TR" sz="2200" dirty="0" err="1"/>
              <a:t>repeatedly</a:t>
            </a:r>
            <a:r>
              <a:rPr lang="tr-TR" sz="2200" dirty="0"/>
              <a:t> </a:t>
            </a:r>
            <a:r>
              <a:rPr lang="tr-TR" sz="2200" dirty="0" err="1"/>
              <a:t>come</a:t>
            </a:r>
            <a:r>
              <a:rPr lang="tr-TR" sz="2200" dirty="0"/>
              <a:t> </a:t>
            </a:r>
            <a:r>
              <a:rPr lang="tr-TR" sz="2200" dirty="0" err="1"/>
              <a:t>for</a:t>
            </a:r>
            <a:r>
              <a:rPr lang="tr-TR" sz="2200" dirty="0"/>
              <a:t> a normal </a:t>
            </a:r>
            <a:r>
              <a:rPr lang="tr-TR" sz="2200" dirty="0" err="1"/>
              <a:t>examination</a:t>
            </a:r>
            <a:r>
              <a:rPr lang="tr-TR" sz="2200" dirty="0"/>
              <a:t> can be </a:t>
            </a:r>
            <a:r>
              <a:rPr lang="tr-TR" sz="2200" dirty="0" err="1"/>
              <a:t>seen</a:t>
            </a:r>
            <a:r>
              <a:rPr lang="tr-TR" sz="2200" dirty="0"/>
              <a:t> in </a:t>
            </a:r>
            <a:r>
              <a:rPr lang="tr-TR" sz="2200" dirty="0" err="1"/>
              <a:t>the</a:t>
            </a:r>
            <a:r>
              <a:rPr lang="tr-TR" sz="2200" dirty="0"/>
              <a:t> </a:t>
            </a:r>
            <a:r>
              <a:rPr lang="tr-TR" sz="2200" dirty="0" err="1"/>
              <a:t>table</a:t>
            </a:r>
            <a:r>
              <a:rPr lang="tr-TR" sz="2200" dirty="0"/>
              <a:t> </a:t>
            </a:r>
            <a:r>
              <a:rPr lang="tr-TR" sz="2200" dirty="0" err="1"/>
              <a:t>below</a:t>
            </a:r>
            <a:r>
              <a:rPr lang="tr-TR" sz="2200" dirty="0"/>
              <a:t>.</a:t>
            </a:r>
          </a:p>
          <a:p>
            <a:endParaRPr lang="tr-TR" sz="2200" dirty="0"/>
          </a:p>
          <a:p>
            <a:endParaRPr lang="tr-TR" sz="2200" dirty="0"/>
          </a:p>
          <a:p>
            <a:endParaRPr lang="tr-TR" sz="2200" dirty="0"/>
          </a:p>
          <a:p>
            <a:endParaRPr lang="tr-TR" sz="2200" dirty="0"/>
          </a:p>
          <a:p>
            <a:r>
              <a:rPr lang="tr-TR" sz="2200" dirty="0" err="1"/>
              <a:t>It</a:t>
            </a:r>
            <a:r>
              <a:rPr lang="tr-TR" sz="2200" dirty="0"/>
              <a:t> </a:t>
            </a:r>
            <a:r>
              <a:rPr lang="tr-TR" sz="2200" dirty="0" err="1"/>
              <a:t>was</a:t>
            </a:r>
            <a:r>
              <a:rPr lang="tr-TR" sz="2200" dirty="0"/>
              <a:t> </a:t>
            </a:r>
            <a:r>
              <a:rPr lang="tr-TR" sz="2200" dirty="0" err="1"/>
              <a:t>observed</a:t>
            </a:r>
            <a:r>
              <a:rPr lang="tr-TR" sz="2200" dirty="0"/>
              <a:t> </a:t>
            </a:r>
            <a:r>
              <a:rPr lang="tr-TR" sz="2200" dirty="0" err="1"/>
              <a:t>that</a:t>
            </a:r>
            <a:r>
              <a:rPr lang="tr-TR" sz="2200" dirty="0"/>
              <a:t> </a:t>
            </a:r>
            <a:r>
              <a:rPr lang="tr-TR" sz="2200" dirty="0" err="1"/>
              <a:t>these</a:t>
            </a:r>
            <a:r>
              <a:rPr lang="tr-TR" sz="2200" dirty="0"/>
              <a:t> </a:t>
            </a:r>
            <a:r>
              <a:rPr lang="tr-TR" sz="2200" dirty="0" err="1"/>
              <a:t>doctors</a:t>
            </a:r>
            <a:r>
              <a:rPr lang="tr-TR" sz="2200" dirty="0"/>
              <a:t> </a:t>
            </a:r>
            <a:r>
              <a:rPr lang="tr-TR" sz="2200" dirty="0" err="1"/>
              <a:t>were</a:t>
            </a:r>
            <a:r>
              <a:rPr lang="tr-TR" sz="2200" dirty="0"/>
              <a:t> </a:t>
            </a:r>
            <a:r>
              <a:rPr lang="tr-TR" sz="2200" dirty="0" err="1"/>
              <a:t>the</a:t>
            </a:r>
            <a:r>
              <a:rPr lang="tr-TR" sz="2200" dirty="0"/>
              <a:t> </a:t>
            </a:r>
            <a:r>
              <a:rPr lang="tr-TR" sz="2200" dirty="0" err="1"/>
              <a:t>doctors</a:t>
            </a:r>
            <a:r>
              <a:rPr lang="tr-TR" sz="2200" dirty="0"/>
              <a:t> </a:t>
            </a:r>
            <a:r>
              <a:rPr lang="tr-TR" sz="2200" dirty="0" err="1"/>
              <a:t>who</a:t>
            </a:r>
            <a:r>
              <a:rPr lang="tr-TR" sz="2200" dirty="0"/>
              <a:t> </a:t>
            </a:r>
            <a:r>
              <a:rPr lang="tr-TR" sz="2200" dirty="0" err="1"/>
              <a:t>made</a:t>
            </a:r>
            <a:r>
              <a:rPr lang="tr-TR" sz="2200" dirty="0"/>
              <a:t> </a:t>
            </a:r>
            <a:r>
              <a:rPr lang="tr-TR" sz="2200" dirty="0" err="1"/>
              <a:t>the</a:t>
            </a:r>
            <a:r>
              <a:rPr lang="tr-TR" sz="2200" dirty="0"/>
              <a:t> </a:t>
            </a:r>
            <a:r>
              <a:rPr lang="tr-TR" sz="2200" dirty="0" err="1"/>
              <a:t>most</a:t>
            </a:r>
            <a:r>
              <a:rPr lang="tr-TR" sz="2200" dirty="0"/>
              <a:t> </a:t>
            </a:r>
            <a:r>
              <a:rPr lang="tr-TR" sz="2200" dirty="0" err="1"/>
              <a:t>examinations</a:t>
            </a:r>
            <a:r>
              <a:rPr lang="tr-TR" sz="2200" dirty="0"/>
              <a:t> in </a:t>
            </a:r>
            <a:r>
              <a:rPr lang="tr-TR" sz="2200" dirty="0" err="1"/>
              <a:t>the</a:t>
            </a:r>
            <a:r>
              <a:rPr lang="tr-TR" sz="2200" dirty="0"/>
              <a:t> </a:t>
            </a:r>
            <a:r>
              <a:rPr lang="tr-TR" sz="2200" dirty="0" err="1"/>
              <a:t>whole</a:t>
            </a:r>
            <a:r>
              <a:rPr lang="tr-TR" sz="2200" dirty="0"/>
              <a:t> </a:t>
            </a:r>
            <a:r>
              <a:rPr lang="tr-TR" sz="2200" dirty="0" err="1"/>
              <a:t>process</a:t>
            </a:r>
            <a:r>
              <a:rPr lang="tr-TR" sz="2200" dirty="0"/>
              <a:t>.</a:t>
            </a:r>
          </a:p>
          <a:p>
            <a:r>
              <a:rPr lang="tr-TR" sz="2200" dirty="0"/>
              <a:t>Since </a:t>
            </a:r>
            <a:r>
              <a:rPr lang="tr-TR" sz="2200" dirty="0" err="1"/>
              <a:t>these</a:t>
            </a:r>
            <a:r>
              <a:rPr lang="tr-TR" sz="2200" dirty="0"/>
              <a:t> </a:t>
            </a:r>
            <a:r>
              <a:rPr lang="tr-TR" sz="2200" dirty="0" err="1"/>
              <a:t>doctors</a:t>
            </a:r>
            <a:r>
              <a:rPr lang="tr-TR" sz="2200" dirty="0"/>
              <a:t> do </a:t>
            </a:r>
            <a:r>
              <a:rPr lang="tr-TR" sz="2200" dirty="0" err="1"/>
              <a:t>too</a:t>
            </a:r>
            <a:r>
              <a:rPr lang="tr-TR" sz="2200" dirty="0"/>
              <a:t> </a:t>
            </a:r>
            <a:r>
              <a:rPr lang="tr-TR" sz="2200" dirty="0" err="1"/>
              <a:t>many</a:t>
            </a:r>
            <a:r>
              <a:rPr lang="tr-TR" sz="2200" dirty="0"/>
              <a:t> </a:t>
            </a:r>
            <a:r>
              <a:rPr lang="tr-TR" sz="2200" dirty="0" err="1"/>
              <a:t>examinations</a:t>
            </a:r>
            <a:r>
              <a:rPr lang="tr-TR" sz="2200" dirty="0"/>
              <a:t>, it </a:t>
            </a:r>
            <a:r>
              <a:rPr lang="tr-TR" sz="2200" dirty="0" err="1"/>
              <a:t>may</a:t>
            </a:r>
            <a:r>
              <a:rPr lang="tr-TR" sz="2200" dirty="0"/>
              <a:t> </a:t>
            </a:r>
            <a:r>
              <a:rPr lang="tr-TR" sz="2200" dirty="0" err="1"/>
              <a:t>cause</a:t>
            </a:r>
            <a:r>
              <a:rPr lang="tr-TR" sz="2200" dirty="0"/>
              <a:t> a </a:t>
            </a:r>
            <a:r>
              <a:rPr lang="tr-TR" sz="2200" dirty="0" err="1"/>
              <a:t>decrease</a:t>
            </a:r>
            <a:r>
              <a:rPr lang="tr-TR" sz="2200" dirty="0"/>
              <a:t> in </a:t>
            </a:r>
            <a:r>
              <a:rPr lang="tr-TR" sz="2200" dirty="0" err="1"/>
              <a:t>examination</a:t>
            </a:r>
            <a:r>
              <a:rPr lang="tr-TR" sz="2200" dirty="0"/>
              <a:t> </a:t>
            </a:r>
            <a:r>
              <a:rPr lang="tr-TR" sz="2200" dirty="0" err="1"/>
              <a:t>times</a:t>
            </a:r>
            <a:r>
              <a:rPr lang="tr-TR" sz="2200" dirty="0"/>
              <a:t> </a:t>
            </a:r>
            <a:r>
              <a:rPr lang="tr-TR" sz="2200" dirty="0" err="1"/>
              <a:t>and</a:t>
            </a:r>
            <a:r>
              <a:rPr lang="tr-TR" sz="2200" dirty="0"/>
              <a:t> </a:t>
            </a:r>
            <a:r>
              <a:rPr lang="tr-TR" sz="2200" dirty="0" err="1"/>
              <a:t>examination</a:t>
            </a:r>
            <a:r>
              <a:rPr lang="tr-TR" sz="2200" dirty="0"/>
              <a:t> </a:t>
            </a:r>
            <a:r>
              <a:rPr lang="tr-TR" sz="2200" dirty="0" err="1"/>
              <a:t>quality</a:t>
            </a:r>
            <a:r>
              <a:rPr lang="tr-TR" sz="2200" dirty="0"/>
              <a:t>, </a:t>
            </a:r>
            <a:r>
              <a:rPr lang="tr-TR" sz="2200" dirty="0" err="1"/>
              <a:t>and</a:t>
            </a:r>
            <a:r>
              <a:rPr lang="tr-TR" sz="2200" dirty="0"/>
              <a:t> </a:t>
            </a:r>
            <a:r>
              <a:rPr lang="tr-TR" sz="2200" dirty="0" err="1"/>
              <a:t>this</a:t>
            </a:r>
            <a:r>
              <a:rPr lang="tr-TR" sz="2200" dirty="0"/>
              <a:t> </a:t>
            </a:r>
            <a:r>
              <a:rPr lang="tr-TR" sz="2200" dirty="0" err="1"/>
              <a:t>may</a:t>
            </a:r>
            <a:r>
              <a:rPr lang="tr-TR" sz="2200" dirty="0"/>
              <a:t> </a:t>
            </a:r>
            <a:r>
              <a:rPr lang="tr-TR" sz="2200" dirty="0" err="1"/>
              <a:t>cause</a:t>
            </a:r>
            <a:r>
              <a:rPr lang="tr-TR" sz="2200" dirty="0"/>
              <a:t> </a:t>
            </a:r>
            <a:r>
              <a:rPr lang="tr-TR" sz="2200" dirty="0" err="1"/>
              <a:t>patients</a:t>
            </a:r>
            <a:r>
              <a:rPr lang="tr-TR" sz="2200" dirty="0"/>
              <a:t> </a:t>
            </a:r>
            <a:r>
              <a:rPr lang="tr-TR" sz="2200" dirty="0" err="1"/>
              <a:t>to</a:t>
            </a:r>
            <a:r>
              <a:rPr lang="tr-TR" sz="2200" dirty="0"/>
              <a:t> </a:t>
            </a:r>
            <a:r>
              <a:rPr lang="tr-TR" sz="2200" dirty="0" err="1"/>
              <a:t>return</a:t>
            </a:r>
            <a:r>
              <a:rPr lang="tr-TR" sz="2200" dirty="0"/>
              <a:t> </a:t>
            </a:r>
            <a:r>
              <a:rPr lang="tr-TR" sz="2200" dirty="0" err="1"/>
              <a:t>for</a:t>
            </a:r>
            <a:r>
              <a:rPr lang="tr-TR" sz="2200" dirty="0"/>
              <a:t> </a:t>
            </a:r>
            <a:r>
              <a:rPr lang="tr-TR" sz="2200" dirty="0" err="1"/>
              <a:t>another</a:t>
            </a:r>
            <a:r>
              <a:rPr lang="tr-TR" sz="2200" dirty="0"/>
              <a:t> normal </a:t>
            </a:r>
            <a:r>
              <a:rPr lang="tr-TR" sz="2200" dirty="0" err="1"/>
              <a:t>examination</a:t>
            </a:r>
            <a:r>
              <a:rPr lang="tr-TR" sz="2200" dirty="0"/>
              <a:t>.</a:t>
            </a:r>
          </a:p>
          <a:p>
            <a:endParaRPr lang="tr-TR" sz="2200" dirty="0"/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F31B65BB-64A1-43C9-B672-B9A9D5798E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70437" y="2331013"/>
            <a:ext cx="8651126" cy="1440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01238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8EA26A7A-025F-4317-9F55-63EBA7DDFB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832757"/>
            <a:ext cx="10058400" cy="5119987"/>
          </a:xfrm>
        </p:spPr>
        <p:txBody>
          <a:bodyPr>
            <a:normAutofit/>
          </a:bodyPr>
          <a:lstStyle/>
          <a:p>
            <a:r>
              <a:rPr lang="tr-TR" sz="2000" dirty="0" err="1"/>
              <a:t>The</a:t>
            </a:r>
            <a:r>
              <a:rPr lang="tr-TR" sz="2000" dirty="0"/>
              <a:t> </a:t>
            </a:r>
            <a:r>
              <a:rPr lang="tr-TR" sz="2000" dirty="0" err="1"/>
              <a:t>mentioned</a:t>
            </a:r>
            <a:r>
              <a:rPr lang="tr-TR" sz="2000" dirty="0"/>
              <a:t> </a:t>
            </a:r>
            <a:r>
              <a:rPr lang="tr-TR" sz="2000" dirty="0" err="1"/>
              <a:t>workload</a:t>
            </a:r>
            <a:r>
              <a:rPr lang="tr-TR" sz="2000" dirty="0"/>
              <a:t> </a:t>
            </a:r>
            <a:r>
              <a:rPr lang="tr-TR" sz="2000" dirty="0" err="1"/>
              <a:t>imbalance</a:t>
            </a:r>
            <a:r>
              <a:rPr lang="tr-TR" sz="2000" dirty="0"/>
              <a:t> </a:t>
            </a:r>
            <a:r>
              <a:rPr lang="tr-TR" sz="2000" dirty="0" err="1"/>
              <a:t>and</a:t>
            </a:r>
            <a:r>
              <a:rPr lang="tr-TR" sz="2000" dirty="0"/>
              <a:t> </a:t>
            </a:r>
            <a:r>
              <a:rPr lang="tr-TR" sz="2000" dirty="0" err="1"/>
              <a:t>repetitive</a:t>
            </a:r>
            <a:r>
              <a:rPr lang="tr-TR" sz="2000" dirty="0"/>
              <a:t> </a:t>
            </a:r>
            <a:r>
              <a:rPr lang="tr-TR" sz="2000" dirty="0" err="1"/>
              <a:t>examination</a:t>
            </a:r>
            <a:r>
              <a:rPr lang="tr-TR" sz="2000" dirty="0"/>
              <a:t> </a:t>
            </a:r>
            <a:r>
              <a:rPr lang="tr-TR" sz="2000" dirty="0" err="1"/>
              <a:t>problems</a:t>
            </a:r>
            <a:r>
              <a:rPr lang="tr-TR" sz="2000" dirty="0"/>
              <a:t> can be </a:t>
            </a:r>
            <a:r>
              <a:rPr lang="tr-TR" sz="2000" dirty="0" err="1"/>
              <a:t>solved</a:t>
            </a:r>
            <a:r>
              <a:rPr lang="tr-TR" sz="2000" dirty="0"/>
              <a:t> </a:t>
            </a:r>
            <a:r>
              <a:rPr lang="tr-TR" sz="2000" dirty="0" err="1"/>
              <a:t>by</a:t>
            </a:r>
            <a:r>
              <a:rPr lang="tr-TR" sz="2000" dirty="0"/>
              <a:t> </a:t>
            </a:r>
            <a:r>
              <a:rPr lang="tr-TR" sz="2000" dirty="0" err="1"/>
              <a:t>making</a:t>
            </a:r>
            <a:r>
              <a:rPr lang="tr-TR" sz="2000" dirty="0"/>
              <a:t> </a:t>
            </a:r>
            <a:r>
              <a:rPr lang="tr-TR" sz="2000" dirty="0" err="1"/>
              <a:t>the</a:t>
            </a:r>
            <a:r>
              <a:rPr lang="tr-TR" sz="2000" dirty="0"/>
              <a:t> </a:t>
            </a:r>
            <a:r>
              <a:rPr lang="tr-TR" sz="2000" dirty="0" err="1"/>
              <a:t>workload</a:t>
            </a:r>
            <a:r>
              <a:rPr lang="tr-TR" sz="2000" dirty="0"/>
              <a:t> of </a:t>
            </a:r>
            <a:r>
              <a:rPr lang="tr-TR" sz="2000" dirty="0" err="1"/>
              <a:t>doctors</a:t>
            </a:r>
            <a:r>
              <a:rPr lang="tr-TR" sz="2000" dirty="0"/>
              <a:t> </a:t>
            </a:r>
            <a:r>
              <a:rPr lang="tr-TR" sz="2000" dirty="0" err="1"/>
              <a:t>more</a:t>
            </a:r>
            <a:r>
              <a:rPr lang="tr-TR" sz="2000" dirty="0"/>
              <a:t> </a:t>
            </a:r>
            <a:r>
              <a:rPr lang="tr-TR" sz="2000" dirty="0" err="1"/>
              <a:t>homogeneous</a:t>
            </a:r>
            <a:r>
              <a:rPr lang="tr-TR" sz="2000" dirty="0"/>
              <a:t>.</a:t>
            </a:r>
          </a:p>
          <a:p>
            <a:r>
              <a:rPr lang="tr-TR" sz="2000" dirty="0" err="1"/>
              <a:t>In</a:t>
            </a:r>
            <a:r>
              <a:rPr lang="tr-TR" sz="2000" dirty="0"/>
              <a:t> </a:t>
            </a:r>
            <a:r>
              <a:rPr lang="tr-TR" sz="2000" dirty="0" err="1"/>
              <a:t>the</a:t>
            </a:r>
            <a:r>
              <a:rPr lang="tr-TR" sz="2000" dirty="0"/>
              <a:t> </a:t>
            </a:r>
            <a:r>
              <a:rPr lang="tr-TR" sz="2000" dirty="0" err="1"/>
              <a:t>new</a:t>
            </a:r>
            <a:r>
              <a:rPr lang="tr-TR" sz="2000" dirty="0"/>
              <a:t> </a:t>
            </a:r>
            <a:r>
              <a:rPr lang="tr-TR" sz="2000" dirty="0" err="1"/>
              <a:t>process</a:t>
            </a:r>
            <a:r>
              <a:rPr lang="tr-TR" sz="2000" dirty="0"/>
              <a:t>, </a:t>
            </a:r>
            <a:r>
              <a:rPr lang="tr-TR" sz="2000" dirty="0" err="1"/>
              <a:t>the</a:t>
            </a:r>
            <a:r>
              <a:rPr lang="tr-TR" sz="2000" dirty="0"/>
              <a:t> </a:t>
            </a:r>
            <a:r>
              <a:rPr lang="tr-TR" sz="2000" dirty="0" err="1"/>
              <a:t>number</a:t>
            </a:r>
            <a:r>
              <a:rPr lang="tr-TR" sz="2000" dirty="0"/>
              <a:t> of </a:t>
            </a:r>
            <a:r>
              <a:rPr lang="tr-TR" sz="2000" dirty="0" err="1"/>
              <a:t>examinations</a:t>
            </a:r>
            <a:r>
              <a:rPr lang="tr-TR" sz="2000" dirty="0"/>
              <a:t> </a:t>
            </a:r>
            <a:r>
              <a:rPr lang="tr-TR" sz="2000" dirty="0" err="1"/>
              <a:t>that</a:t>
            </a:r>
            <a:r>
              <a:rPr lang="tr-TR" sz="2000" dirty="0"/>
              <a:t> </a:t>
            </a:r>
            <a:r>
              <a:rPr lang="tr-TR" sz="2000" dirty="0" err="1"/>
              <a:t>each</a:t>
            </a:r>
            <a:r>
              <a:rPr lang="tr-TR" sz="2000" dirty="0"/>
              <a:t> </a:t>
            </a:r>
            <a:r>
              <a:rPr lang="tr-TR" sz="2000" dirty="0" err="1"/>
              <a:t>doctor</a:t>
            </a:r>
            <a:r>
              <a:rPr lang="tr-TR" sz="2000" dirty="0"/>
              <a:t> can </a:t>
            </a:r>
            <a:r>
              <a:rPr lang="tr-TR" sz="2000" dirty="0" err="1"/>
              <a:t>perform</a:t>
            </a:r>
            <a:r>
              <a:rPr lang="tr-TR" sz="2000" dirty="0"/>
              <a:t> </a:t>
            </a:r>
            <a:r>
              <a:rPr lang="tr-TR" sz="2000" dirty="0" err="1"/>
              <a:t>per</a:t>
            </a:r>
            <a:r>
              <a:rPr lang="tr-TR" sz="2000" dirty="0"/>
              <a:t> </a:t>
            </a:r>
            <a:r>
              <a:rPr lang="tr-TR" sz="2000" dirty="0" err="1"/>
              <a:t>day</a:t>
            </a:r>
            <a:r>
              <a:rPr lang="tr-TR" sz="2000" dirty="0"/>
              <a:t> is </a:t>
            </a:r>
            <a:r>
              <a:rPr lang="tr-TR" sz="2000" dirty="0" err="1"/>
              <a:t>limited</a:t>
            </a:r>
            <a:r>
              <a:rPr lang="tr-TR" sz="2000" dirty="0"/>
              <a:t>.</a:t>
            </a:r>
          </a:p>
          <a:p>
            <a:r>
              <a:rPr lang="tr-TR" sz="2000" dirty="0" err="1"/>
              <a:t>Parents</a:t>
            </a:r>
            <a:r>
              <a:rPr lang="tr-TR" sz="2000" dirty="0"/>
              <a:t> </a:t>
            </a:r>
            <a:r>
              <a:rPr lang="tr-TR" sz="2000" dirty="0" err="1"/>
              <a:t>who</a:t>
            </a:r>
            <a:r>
              <a:rPr lang="tr-TR" sz="2000" dirty="0"/>
              <a:t> </a:t>
            </a:r>
            <a:r>
              <a:rPr lang="tr-TR" sz="2000" dirty="0" err="1"/>
              <a:t>want</a:t>
            </a:r>
            <a:r>
              <a:rPr lang="tr-TR" sz="2000" dirty="0"/>
              <a:t> </a:t>
            </a:r>
            <a:r>
              <a:rPr lang="tr-TR" sz="2000" dirty="0" err="1"/>
              <a:t>to</a:t>
            </a:r>
            <a:r>
              <a:rPr lang="tr-TR" sz="2000" dirty="0"/>
              <a:t> </a:t>
            </a:r>
            <a:r>
              <a:rPr lang="tr-TR" sz="2000" dirty="0" err="1"/>
              <a:t>make</a:t>
            </a:r>
            <a:r>
              <a:rPr lang="tr-TR" sz="2000" dirty="0"/>
              <a:t> an </a:t>
            </a:r>
            <a:r>
              <a:rPr lang="tr-TR" sz="2000" dirty="0" err="1"/>
              <a:t>appointment</a:t>
            </a:r>
            <a:r>
              <a:rPr lang="tr-TR" sz="2000" dirty="0"/>
              <a:t> </a:t>
            </a:r>
            <a:r>
              <a:rPr lang="tr-TR" sz="2000" dirty="0" err="1"/>
              <a:t>enter</a:t>
            </a:r>
            <a:r>
              <a:rPr lang="tr-TR" sz="2000" dirty="0"/>
              <a:t> </a:t>
            </a:r>
            <a:r>
              <a:rPr lang="tr-TR" sz="2000" dirty="0" err="1"/>
              <a:t>their</a:t>
            </a:r>
            <a:r>
              <a:rPr lang="tr-TR" sz="2000" dirty="0"/>
              <a:t> </a:t>
            </a:r>
            <a:r>
              <a:rPr lang="tr-TR" sz="2000" dirty="0" err="1"/>
              <a:t>preferred</a:t>
            </a:r>
            <a:r>
              <a:rPr lang="tr-TR" sz="2000" dirty="0"/>
              <a:t> </a:t>
            </a:r>
            <a:r>
              <a:rPr lang="tr-TR" sz="2000" dirty="0" err="1"/>
              <a:t>doctor</a:t>
            </a:r>
            <a:r>
              <a:rPr lang="tr-TR" sz="2000" dirty="0"/>
              <a:t> </a:t>
            </a:r>
            <a:r>
              <a:rPr lang="tr-TR" sz="2000" dirty="0" err="1"/>
              <a:t>and</a:t>
            </a:r>
            <a:r>
              <a:rPr lang="tr-TR" sz="2000" dirty="0"/>
              <a:t> </a:t>
            </a:r>
            <a:r>
              <a:rPr lang="tr-TR" sz="2000" dirty="0" err="1"/>
              <a:t>their</a:t>
            </a:r>
            <a:r>
              <a:rPr lang="tr-TR" sz="2000" dirty="0"/>
              <a:t> </a:t>
            </a:r>
            <a:r>
              <a:rPr lang="tr-TR" sz="2000" dirty="0" err="1"/>
              <a:t>preferred</a:t>
            </a:r>
            <a:r>
              <a:rPr lang="tr-TR" sz="2000" dirty="0"/>
              <a:t> time </a:t>
            </a:r>
            <a:r>
              <a:rPr lang="tr-TR" sz="2000" dirty="0" err="1"/>
              <a:t>into</a:t>
            </a:r>
            <a:r>
              <a:rPr lang="tr-TR" sz="2000" dirty="0"/>
              <a:t> </a:t>
            </a:r>
            <a:r>
              <a:rPr lang="tr-TR" sz="2000" dirty="0" err="1"/>
              <a:t>the</a:t>
            </a:r>
            <a:r>
              <a:rPr lang="tr-TR" sz="2000" dirty="0"/>
              <a:t> </a:t>
            </a:r>
            <a:r>
              <a:rPr lang="tr-TR" sz="2000" dirty="0" err="1"/>
              <a:t>system</a:t>
            </a:r>
            <a:r>
              <a:rPr lang="tr-TR" sz="2000" dirty="0"/>
              <a:t>. </a:t>
            </a:r>
            <a:r>
              <a:rPr lang="tr-TR" sz="2000" dirty="0" err="1"/>
              <a:t>If</a:t>
            </a:r>
            <a:r>
              <a:rPr lang="tr-TR" sz="2000" dirty="0"/>
              <a:t> </a:t>
            </a:r>
            <a:r>
              <a:rPr lang="tr-TR" sz="2000" dirty="0" err="1"/>
              <a:t>this</a:t>
            </a:r>
            <a:r>
              <a:rPr lang="tr-TR" sz="2000" dirty="0"/>
              <a:t> </a:t>
            </a:r>
            <a:r>
              <a:rPr lang="tr-TR" sz="2000" dirty="0" err="1"/>
              <a:t>doctor</a:t>
            </a:r>
            <a:r>
              <a:rPr lang="tr-TR" sz="2000" dirty="0"/>
              <a:t> is </a:t>
            </a:r>
            <a:r>
              <a:rPr lang="tr-TR" sz="2000" dirty="0" err="1"/>
              <a:t>available</a:t>
            </a:r>
            <a:r>
              <a:rPr lang="tr-TR" sz="2000" dirty="0"/>
              <a:t> at </a:t>
            </a:r>
            <a:r>
              <a:rPr lang="tr-TR" sz="2000" dirty="0" err="1"/>
              <a:t>this</a:t>
            </a:r>
            <a:r>
              <a:rPr lang="tr-TR" sz="2000" dirty="0"/>
              <a:t> time, an </a:t>
            </a:r>
            <a:r>
              <a:rPr lang="tr-TR" sz="2000" dirty="0" err="1"/>
              <a:t>appointment</a:t>
            </a:r>
            <a:r>
              <a:rPr lang="tr-TR" sz="2000" dirty="0"/>
              <a:t> </a:t>
            </a:r>
            <a:r>
              <a:rPr lang="tr-TR" sz="2000" dirty="0" err="1"/>
              <a:t>will</a:t>
            </a:r>
            <a:r>
              <a:rPr lang="tr-TR" sz="2000" dirty="0"/>
              <a:t> be </a:t>
            </a:r>
            <a:r>
              <a:rPr lang="tr-TR" sz="2000" dirty="0" err="1"/>
              <a:t>made</a:t>
            </a:r>
            <a:r>
              <a:rPr lang="tr-TR" sz="2000" dirty="0"/>
              <a:t>.</a:t>
            </a:r>
          </a:p>
          <a:p>
            <a:endParaRPr lang="tr-TR" sz="2000" dirty="0"/>
          </a:p>
          <a:p>
            <a:endParaRPr lang="tr-TR" sz="2000" dirty="0"/>
          </a:p>
        </p:txBody>
      </p:sp>
      <p:sp>
        <p:nvSpPr>
          <p:cNvPr id="7" name="İçerik Yer Tutucusu 2">
            <a:extLst>
              <a:ext uri="{FF2B5EF4-FFF2-40B4-BE49-F238E27FC236}">
                <a16:creationId xmlns:a16="http://schemas.microsoft.com/office/drawing/2014/main" id="{7EE335EC-5B8B-481F-A644-C7BA6C45ED4E}"/>
              </a:ext>
            </a:extLst>
          </p:cNvPr>
          <p:cNvSpPr txBox="1">
            <a:spLocks/>
          </p:cNvSpPr>
          <p:nvPr/>
        </p:nvSpPr>
        <p:spPr>
          <a:xfrm>
            <a:off x="1066800" y="3615569"/>
            <a:ext cx="3105150" cy="23046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sz="2000" dirty="0" err="1"/>
              <a:t>If</a:t>
            </a:r>
            <a:r>
              <a:rPr lang="tr-TR" sz="2000" dirty="0"/>
              <a:t> not, </a:t>
            </a:r>
            <a:r>
              <a:rPr lang="tr-TR" sz="2000" dirty="0" err="1"/>
              <a:t>the</a:t>
            </a:r>
            <a:r>
              <a:rPr lang="tr-TR" sz="2000" dirty="0"/>
              <a:t> </a:t>
            </a:r>
            <a:r>
              <a:rPr lang="tr-TR" sz="2000" dirty="0" err="1"/>
              <a:t>system</a:t>
            </a:r>
            <a:r>
              <a:rPr lang="tr-TR" sz="2000" dirty="0"/>
              <a:t> </a:t>
            </a:r>
            <a:r>
              <a:rPr lang="tr-TR" sz="2000" dirty="0" err="1"/>
              <a:t>gives</a:t>
            </a:r>
            <a:r>
              <a:rPr lang="tr-TR" sz="2000" dirty="0"/>
              <a:t> </a:t>
            </a:r>
            <a:r>
              <a:rPr lang="tr-TR" sz="2000" dirty="0" err="1"/>
              <a:t>parents</a:t>
            </a:r>
            <a:r>
              <a:rPr lang="tr-TR" sz="2000" dirty="0"/>
              <a:t> </a:t>
            </a:r>
            <a:r>
              <a:rPr lang="tr-TR" sz="2000" dirty="0" err="1"/>
              <a:t>the</a:t>
            </a:r>
            <a:r>
              <a:rPr lang="tr-TR" sz="2000" dirty="0"/>
              <a:t> </a:t>
            </a:r>
            <a:r>
              <a:rPr lang="tr-TR" sz="2000" dirty="0" err="1"/>
              <a:t>option</a:t>
            </a:r>
            <a:r>
              <a:rPr lang="tr-TR" sz="2000" dirty="0"/>
              <a:t> </a:t>
            </a:r>
            <a:r>
              <a:rPr lang="tr-TR" sz="2000" dirty="0" err="1"/>
              <a:t>to</a:t>
            </a:r>
            <a:r>
              <a:rPr lang="tr-TR" sz="2000" dirty="0"/>
              <a:t> </a:t>
            </a:r>
            <a:r>
              <a:rPr lang="tr-TR" sz="2000" dirty="0" err="1"/>
              <a:t>make</a:t>
            </a:r>
            <a:r>
              <a:rPr lang="tr-TR" sz="2000" dirty="0"/>
              <a:t> an </a:t>
            </a:r>
            <a:r>
              <a:rPr lang="tr-TR" sz="2000" dirty="0" err="1"/>
              <a:t>appointment</a:t>
            </a:r>
            <a:r>
              <a:rPr lang="tr-TR" sz="2000" dirty="0"/>
              <a:t> </a:t>
            </a:r>
            <a:r>
              <a:rPr lang="tr-TR" sz="2000" dirty="0" err="1"/>
              <a:t>for</a:t>
            </a:r>
            <a:r>
              <a:rPr lang="tr-TR" sz="2000" dirty="0"/>
              <a:t> a </a:t>
            </a:r>
            <a:r>
              <a:rPr lang="tr-TR" sz="2000" dirty="0" err="1"/>
              <a:t>different</a:t>
            </a:r>
            <a:r>
              <a:rPr lang="tr-TR" sz="2000" dirty="0"/>
              <a:t> time </a:t>
            </a:r>
            <a:r>
              <a:rPr lang="tr-TR" sz="2000" dirty="0" err="1"/>
              <a:t>or</a:t>
            </a:r>
            <a:r>
              <a:rPr lang="tr-TR" sz="2000" dirty="0"/>
              <a:t> </a:t>
            </a:r>
            <a:r>
              <a:rPr lang="tr-TR" sz="2000" dirty="0" err="1"/>
              <a:t>with</a:t>
            </a:r>
            <a:r>
              <a:rPr lang="tr-TR" sz="2000" dirty="0"/>
              <a:t> a </a:t>
            </a:r>
            <a:r>
              <a:rPr lang="tr-TR" sz="2000" dirty="0" err="1"/>
              <a:t>different</a:t>
            </a:r>
            <a:r>
              <a:rPr lang="tr-TR" sz="2000" dirty="0"/>
              <a:t> </a:t>
            </a:r>
            <a:r>
              <a:rPr lang="tr-TR" sz="2000" dirty="0" err="1"/>
              <a:t>doctor</a:t>
            </a:r>
            <a:r>
              <a:rPr lang="tr-TR" sz="2000" dirty="0"/>
              <a:t>.</a:t>
            </a:r>
          </a:p>
        </p:txBody>
      </p:sp>
      <p:pic>
        <p:nvPicPr>
          <p:cNvPr id="8" name="Resim 7">
            <a:extLst>
              <a:ext uri="{FF2B5EF4-FFF2-40B4-BE49-F238E27FC236}">
                <a16:creationId xmlns:a16="http://schemas.microsoft.com/office/drawing/2014/main" id="{B4F7C163-FDC6-43BD-95B1-820999E004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9122" y="3261620"/>
            <a:ext cx="6798906" cy="3012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8609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21FEAD8-8805-4D68-BE0F-0474384284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924949"/>
          </a:xfrm>
        </p:spPr>
        <p:txBody>
          <a:bodyPr>
            <a:normAutofit fontScale="90000"/>
          </a:bodyPr>
          <a:lstStyle/>
          <a:p>
            <a:r>
              <a:rPr lang="tr-TR" sz="4000" dirty="0" err="1"/>
              <a:t>Checking</a:t>
            </a:r>
            <a:r>
              <a:rPr lang="tr-TR" sz="4000" dirty="0"/>
              <a:t> </a:t>
            </a:r>
            <a:r>
              <a:rPr lang="tr-TR" sz="4000" dirty="0" err="1"/>
              <a:t>the</a:t>
            </a:r>
            <a:r>
              <a:rPr lang="tr-TR" sz="4000" dirty="0"/>
              <a:t> </a:t>
            </a:r>
            <a:r>
              <a:rPr lang="tr-TR" sz="4000" dirty="0" err="1"/>
              <a:t>transition</a:t>
            </a:r>
            <a:r>
              <a:rPr lang="tr-TR" sz="4000" dirty="0"/>
              <a:t> </a:t>
            </a:r>
            <a:r>
              <a:rPr lang="tr-TR" sz="4000" dirty="0" err="1"/>
              <a:t>times</a:t>
            </a:r>
            <a:r>
              <a:rPr lang="tr-TR" sz="4000" dirty="0"/>
              <a:t> </a:t>
            </a:r>
            <a:r>
              <a:rPr lang="tr-TR" sz="4000" dirty="0" err="1"/>
              <a:t>from</a:t>
            </a:r>
            <a:r>
              <a:rPr lang="tr-TR" sz="4000" dirty="0"/>
              <a:t> normal </a:t>
            </a:r>
            <a:r>
              <a:rPr lang="tr-TR" sz="4000" dirty="0" err="1"/>
              <a:t>examination</a:t>
            </a:r>
            <a:r>
              <a:rPr lang="tr-TR" sz="4000" dirty="0"/>
              <a:t> </a:t>
            </a:r>
            <a:r>
              <a:rPr lang="tr-TR" sz="4000" dirty="0" err="1"/>
              <a:t>to</a:t>
            </a:r>
            <a:r>
              <a:rPr lang="tr-TR" sz="4000" dirty="0"/>
              <a:t> </a:t>
            </a:r>
            <a:r>
              <a:rPr lang="tr-TR" sz="4000" dirty="0" err="1"/>
              <a:t>control</a:t>
            </a:r>
            <a:r>
              <a:rPr lang="tr-TR" sz="4000" dirty="0"/>
              <a:t> </a:t>
            </a:r>
            <a:r>
              <a:rPr lang="tr-TR" sz="4000" dirty="0" err="1"/>
              <a:t>examination</a:t>
            </a:r>
            <a:endParaRPr lang="tr-TR" sz="4000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7766E257-F79D-47EE-8488-3D1E70F74C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877786"/>
            <a:ext cx="10058400" cy="3804557"/>
          </a:xfrm>
        </p:spPr>
        <p:txBody>
          <a:bodyPr>
            <a:normAutofit/>
          </a:bodyPr>
          <a:lstStyle/>
          <a:p>
            <a:r>
              <a:rPr lang="tr-TR" sz="2400" dirty="0" err="1"/>
              <a:t>In</a:t>
            </a:r>
            <a:r>
              <a:rPr lang="tr-TR" sz="2400" dirty="0"/>
              <a:t> </a:t>
            </a:r>
            <a:r>
              <a:rPr lang="tr-TR" sz="2400" dirty="0" err="1"/>
              <a:t>the</a:t>
            </a:r>
            <a:r>
              <a:rPr lang="tr-TR" sz="2400" dirty="0"/>
              <a:t> </a:t>
            </a:r>
            <a:r>
              <a:rPr lang="tr-TR" sz="2400" dirty="0" err="1"/>
              <a:t>old</a:t>
            </a:r>
            <a:r>
              <a:rPr lang="tr-TR" sz="2400" dirty="0"/>
              <a:t> </a:t>
            </a:r>
            <a:r>
              <a:rPr lang="tr-TR" sz="2400" dirty="0" err="1"/>
              <a:t>process</a:t>
            </a:r>
            <a:r>
              <a:rPr lang="tr-TR" sz="2400" dirty="0"/>
              <a:t>, </a:t>
            </a:r>
            <a:r>
              <a:rPr lang="tr-TR" sz="2400" dirty="0" err="1"/>
              <a:t>after</a:t>
            </a:r>
            <a:r>
              <a:rPr lang="tr-TR" sz="2400" dirty="0"/>
              <a:t> normal </a:t>
            </a:r>
            <a:r>
              <a:rPr lang="tr-TR" sz="2400" dirty="0" err="1"/>
              <a:t>examination</a:t>
            </a:r>
            <a:r>
              <a:rPr lang="tr-TR" sz="2400" dirty="0"/>
              <a:t> of </a:t>
            </a:r>
            <a:r>
              <a:rPr lang="tr-TR" sz="2400" dirty="0" err="1"/>
              <a:t>the</a:t>
            </a:r>
            <a:r>
              <a:rPr lang="tr-TR" sz="2400" dirty="0"/>
              <a:t> </a:t>
            </a:r>
            <a:r>
              <a:rPr lang="tr-TR" sz="2400" dirty="0" err="1"/>
              <a:t>children</a:t>
            </a:r>
            <a:r>
              <a:rPr lang="tr-TR" sz="2400" dirty="0"/>
              <a:t>, </a:t>
            </a:r>
            <a:r>
              <a:rPr lang="tr-TR" sz="2400" dirty="0" err="1"/>
              <a:t>if</a:t>
            </a:r>
            <a:r>
              <a:rPr lang="tr-TR" sz="2400" dirty="0"/>
              <a:t> </a:t>
            </a:r>
            <a:r>
              <a:rPr lang="tr-TR" sz="2400" dirty="0" err="1"/>
              <a:t>the</a:t>
            </a:r>
            <a:r>
              <a:rPr lang="tr-TR" sz="2400" dirty="0"/>
              <a:t> </a:t>
            </a:r>
            <a:r>
              <a:rPr lang="tr-TR" sz="2400" dirty="0" err="1"/>
              <a:t>doctor</a:t>
            </a:r>
            <a:r>
              <a:rPr lang="tr-TR" sz="2400" dirty="0"/>
              <a:t> </a:t>
            </a:r>
            <a:r>
              <a:rPr lang="tr-TR" sz="2400" dirty="0" err="1"/>
              <a:t>wanted</a:t>
            </a:r>
            <a:r>
              <a:rPr lang="tr-TR" sz="2400" dirty="0"/>
              <a:t> </a:t>
            </a:r>
            <a:r>
              <a:rPr lang="tr-TR" sz="2400" dirty="0" err="1"/>
              <a:t>the</a:t>
            </a:r>
            <a:r>
              <a:rPr lang="tr-TR" sz="2400" dirty="0"/>
              <a:t> </a:t>
            </a:r>
            <a:r>
              <a:rPr lang="tr-TR" sz="2400" dirty="0" err="1"/>
              <a:t>patient</a:t>
            </a:r>
            <a:r>
              <a:rPr lang="tr-TR" sz="2400" dirty="0"/>
              <a:t> </a:t>
            </a:r>
            <a:r>
              <a:rPr lang="tr-TR" sz="2400" dirty="0" err="1"/>
              <a:t>to</a:t>
            </a:r>
            <a:r>
              <a:rPr lang="tr-TR" sz="2400" dirty="0"/>
              <a:t> </a:t>
            </a:r>
            <a:r>
              <a:rPr lang="tr-TR" sz="2400" dirty="0" err="1"/>
              <a:t>come</a:t>
            </a:r>
            <a:r>
              <a:rPr lang="tr-TR" sz="2400" dirty="0"/>
              <a:t> </a:t>
            </a:r>
            <a:r>
              <a:rPr lang="tr-TR" sz="2400" dirty="0" err="1"/>
              <a:t>for</a:t>
            </a:r>
            <a:r>
              <a:rPr lang="tr-TR" sz="2400" dirty="0"/>
              <a:t> a </a:t>
            </a:r>
            <a:r>
              <a:rPr lang="tr-TR" sz="2400" dirty="0" err="1"/>
              <a:t>control</a:t>
            </a:r>
            <a:r>
              <a:rPr lang="tr-TR" sz="2400" dirty="0"/>
              <a:t>, </a:t>
            </a:r>
            <a:r>
              <a:rPr lang="tr-TR" sz="2400" dirty="0" err="1"/>
              <a:t>the</a:t>
            </a:r>
            <a:r>
              <a:rPr lang="tr-TR" sz="2400" dirty="0"/>
              <a:t> </a:t>
            </a:r>
            <a:r>
              <a:rPr lang="tr-TR" sz="2400" dirty="0" err="1"/>
              <a:t>patient</a:t>
            </a:r>
            <a:r>
              <a:rPr lang="tr-TR" sz="2400" dirty="0"/>
              <a:t> </a:t>
            </a:r>
            <a:r>
              <a:rPr lang="tr-TR" sz="2400" dirty="0" err="1"/>
              <a:t>could</a:t>
            </a:r>
            <a:r>
              <a:rPr lang="tr-TR" sz="2400" dirty="0"/>
              <a:t> </a:t>
            </a:r>
            <a:r>
              <a:rPr lang="tr-TR" sz="2400" dirty="0" err="1"/>
              <a:t>come</a:t>
            </a:r>
            <a:r>
              <a:rPr lang="tr-TR" sz="2400" dirty="0"/>
              <a:t> </a:t>
            </a:r>
            <a:r>
              <a:rPr lang="tr-TR" sz="2400" dirty="0" err="1"/>
              <a:t>to</a:t>
            </a:r>
            <a:r>
              <a:rPr lang="tr-TR" sz="2400" dirty="0"/>
              <a:t> </a:t>
            </a:r>
            <a:r>
              <a:rPr lang="tr-TR" sz="2400" dirty="0" err="1"/>
              <a:t>the</a:t>
            </a:r>
            <a:r>
              <a:rPr lang="tr-TR" sz="2400" dirty="0"/>
              <a:t> </a:t>
            </a:r>
            <a:r>
              <a:rPr lang="tr-TR" sz="2400" dirty="0" err="1"/>
              <a:t>control</a:t>
            </a:r>
            <a:r>
              <a:rPr lang="tr-TR" sz="2400" dirty="0"/>
              <a:t> </a:t>
            </a:r>
            <a:r>
              <a:rPr lang="tr-TR" sz="2400" dirty="0" err="1"/>
              <a:t>examination</a:t>
            </a:r>
            <a:r>
              <a:rPr lang="tr-TR" sz="2400" dirty="0"/>
              <a:t> </a:t>
            </a:r>
            <a:r>
              <a:rPr lang="tr-TR" sz="2400" dirty="0" err="1"/>
              <a:t>whenever</a:t>
            </a:r>
            <a:r>
              <a:rPr lang="tr-TR" sz="2400" dirty="0"/>
              <a:t> he </a:t>
            </a:r>
            <a:r>
              <a:rPr lang="tr-TR" sz="2400" dirty="0" err="1"/>
              <a:t>wanted</a:t>
            </a:r>
            <a:r>
              <a:rPr lang="tr-TR" sz="2400" dirty="0"/>
              <a:t>. </a:t>
            </a:r>
          </a:p>
          <a:p>
            <a:endParaRPr lang="tr-TR" sz="2400" dirty="0"/>
          </a:p>
          <a:p>
            <a:r>
              <a:rPr lang="tr-TR" sz="2400" dirty="0" err="1"/>
              <a:t>This</a:t>
            </a:r>
            <a:r>
              <a:rPr lang="tr-TR" sz="2400" dirty="0"/>
              <a:t> </a:t>
            </a:r>
            <a:r>
              <a:rPr lang="tr-TR" sz="2400" dirty="0" err="1"/>
              <a:t>caused</a:t>
            </a:r>
            <a:r>
              <a:rPr lang="tr-TR" sz="2400" dirty="0"/>
              <a:t> </a:t>
            </a:r>
            <a:r>
              <a:rPr lang="tr-TR" sz="2400" dirty="0" err="1"/>
              <a:t>the</a:t>
            </a:r>
            <a:r>
              <a:rPr lang="tr-TR" sz="2400" dirty="0"/>
              <a:t> </a:t>
            </a:r>
            <a:r>
              <a:rPr lang="tr-TR" sz="2400" dirty="0" err="1"/>
              <a:t>transition</a:t>
            </a:r>
            <a:r>
              <a:rPr lang="tr-TR" sz="2400" dirty="0"/>
              <a:t> time </a:t>
            </a:r>
            <a:r>
              <a:rPr lang="tr-TR" sz="2400" dirty="0" err="1"/>
              <a:t>to</a:t>
            </a:r>
            <a:r>
              <a:rPr lang="tr-TR" sz="2400" dirty="0"/>
              <a:t> </a:t>
            </a:r>
            <a:r>
              <a:rPr lang="tr-TR" sz="2400" dirty="0" err="1"/>
              <a:t>control</a:t>
            </a:r>
            <a:r>
              <a:rPr lang="tr-TR" sz="2400" dirty="0"/>
              <a:t> </a:t>
            </a:r>
            <a:r>
              <a:rPr lang="tr-TR" sz="2400" dirty="0" err="1"/>
              <a:t>examinations</a:t>
            </a:r>
            <a:r>
              <a:rPr lang="tr-TR" sz="2400" dirty="0"/>
              <a:t> </a:t>
            </a:r>
            <a:r>
              <a:rPr lang="tr-TR" sz="2400" dirty="0" err="1"/>
              <a:t>to</a:t>
            </a:r>
            <a:r>
              <a:rPr lang="tr-TR" sz="2400" dirty="0"/>
              <a:t> be </a:t>
            </a:r>
            <a:r>
              <a:rPr lang="tr-TR" sz="2400" dirty="0" err="1"/>
              <a:t>long</a:t>
            </a:r>
            <a:r>
              <a:rPr lang="tr-TR" sz="2400" dirty="0"/>
              <a:t> </a:t>
            </a:r>
            <a:r>
              <a:rPr lang="tr-TR" sz="2400" dirty="0" err="1"/>
              <a:t>and</a:t>
            </a:r>
            <a:r>
              <a:rPr lang="tr-TR" sz="2400" dirty="0"/>
              <a:t> </a:t>
            </a:r>
            <a:r>
              <a:rPr lang="tr-TR" sz="2400" dirty="0" err="1"/>
              <a:t>the</a:t>
            </a:r>
            <a:r>
              <a:rPr lang="tr-TR" sz="2400" dirty="0"/>
              <a:t> </a:t>
            </a:r>
            <a:r>
              <a:rPr lang="tr-TR" sz="2400" dirty="0" err="1"/>
              <a:t>crowding</a:t>
            </a:r>
            <a:r>
              <a:rPr lang="tr-TR" sz="2400" dirty="0"/>
              <a:t> in </a:t>
            </a:r>
            <a:r>
              <a:rPr lang="tr-TR" sz="2400" dirty="0" err="1"/>
              <a:t>the</a:t>
            </a:r>
            <a:r>
              <a:rPr lang="tr-TR" sz="2400" dirty="0"/>
              <a:t> </a:t>
            </a:r>
            <a:r>
              <a:rPr lang="tr-TR" sz="2400" dirty="0" err="1"/>
              <a:t>control</a:t>
            </a:r>
            <a:r>
              <a:rPr lang="tr-TR" sz="2400" dirty="0"/>
              <a:t> </a:t>
            </a:r>
            <a:r>
              <a:rPr lang="tr-TR" sz="2400" dirty="0" err="1"/>
              <a:t>examinations</a:t>
            </a:r>
            <a:r>
              <a:rPr lang="tr-TR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7964607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EC9BF9E2-7E01-4BA9-AF51-8C365214F2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914400"/>
            <a:ext cx="10058400" cy="5038344"/>
          </a:xfrm>
        </p:spPr>
        <p:txBody>
          <a:bodyPr>
            <a:normAutofit/>
          </a:bodyPr>
          <a:lstStyle/>
          <a:p>
            <a:r>
              <a:rPr lang="tr-TR" sz="2000" dirty="0" err="1"/>
              <a:t>In</a:t>
            </a:r>
            <a:r>
              <a:rPr lang="tr-TR" sz="2000" dirty="0"/>
              <a:t> </a:t>
            </a:r>
            <a:r>
              <a:rPr lang="tr-TR" sz="2000" dirty="0" err="1"/>
              <a:t>the</a:t>
            </a:r>
            <a:r>
              <a:rPr lang="tr-TR" sz="2000" dirty="0"/>
              <a:t> </a:t>
            </a:r>
            <a:r>
              <a:rPr lang="tr-TR" sz="2000" dirty="0" err="1"/>
              <a:t>new</a:t>
            </a:r>
            <a:r>
              <a:rPr lang="tr-TR" sz="2000" dirty="0"/>
              <a:t> </a:t>
            </a:r>
            <a:r>
              <a:rPr lang="tr-TR" sz="2000" dirty="0" err="1"/>
              <a:t>process</a:t>
            </a:r>
            <a:r>
              <a:rPr lang="tr-TR" sz="2000" dirty="0"/>
              <a:t>; </a:t>
            </a:r>
            <a:r>
              <a:rPr lang="tr-TR" sz="2000" dirty="0" err="1"/>
              <a:t>if</a:t>
            </a:r>
            <a:r>
              <a:rPr lang="tr-TR" sz="2000" dirty="0"/>
              <a:t> </a:t>
            </a:r>
            <a:r>
              <a:rPr lang="tr-TR" sz="2000" dirty="0" err="1"/>
              <a:t>the</a:t>
            </a:r>
            <a:r>
              <a:rPr lang="tr-TR" sz="2000" dirty="0"/>
              <a:t> </a:t>
            </a:r>
            <a:r>
              <a:rPr lang="tr-TR" sz="2000" dirty="0" err="1"/>
              <a:t>doctor</a:t>
            </a:r>
            <a:r>
              <a:rPr lang="tr-TR" sz="2000" dirty="0"/>
              <a:t> </a:t>
            </a:r>
            <a:r>
              <a:rPr lang="tr-TR" sz="2000" dirty="0" err="1"/>
              <a:t>wants</a:t>
            </a:r>
            <a:r>
              <a:rPr lang="tr-TR" sz="2000" dirty="0"/>
              <a:t> </a:t>
            </a:r>
            <a:r>
              <a:rPr lang="tr-TR" sz="2000" dirty="0" err="1"/>
              <a:t>the</a:t>
            </a:r>
            <a:r>
              <a:rPr lang="tr-TR" sz="2000" dirty="0"/>
              <a:t> </a:t>
            </a:r>
            <a:r>
              <a:rPr lang="tr-TR" sz="2000" dirty="0" err="1"/>
              <a:t>patient</a:t>
            </a:r>
            <a:r>
              <a:rPr lang="tr-TR" sz="2000" dirty="0"/>
              <a:t> </a:t>
            </a:r>
            <a:r>
              <a:rPr lang="tr-TR" sz="2000" dirty="0" err="1"/>
              <a:t>to</a:t>
            </a:r>
            <a:r>
              <a:rPr lang="tr-TR" sz="2000" dirty="0"/>
              <a:t> </a:t>
            </a:r>
            <a:r>
              <a:rPr lang="tr-TR" sz="2000" dirty="0" err="1"/>
              <a:t>come</a:t>
            </a:r>
            <a:r>
              <a:rPr lang="tr-TR" sz="2000" dirty="0"/>
              <a:t> </a:t>
            </a:r>
            <a:r>
              <a:rPr lang="tr-TR" sz="2000" dirty="0" err="1"/>
              <a:t>for</a:t>
            </a:r>
            <a:r>
              <a:rPr lang="tr-TR" sz="2000" dirty="0"/>
              <a:t> </a:t>
            </a:r>
            <a:r>
              <a:rPr lang="tr-TR" sz="2000" dirty="0" err="1"/>
              <a:t>the</a:t>
            </a:r>
            <a:r>
              <a:rPr lang="tr-TR" sz="2000" dirty="0"/>
              <a:t> </a:t>
            </a:r>
            <a:r>
              <a:rPr lang="tr-TR" sz="2000" dirty="0" err="1"/>
              <a:t>control</a:t>
            </a:r>
            <a:r>
              <a:rPr lang="tr-TR" sz="2000" dirty="0"/>
              <a:t> </a:t>
            </a:r>
            <a:r>
              <a:rPr lang="tr-TR" sz="2000" dirty="0" err="1"/>
              <a:t>examination</a:t>
            </a:r>
            <a:r>
              <a:rPr lang="tr-TR" sz="2000" dirty="0"/>
              <a:t> </a:t>
            </a:r>
            <a:r>
              <a:rPr lang="tr-TR" sz="2000" dirty="0" err="1"/>
              <a:t>after</a:t>
            </a:r>
            <a:r>
              <a:rPr lang="tr-TR" sz="2000" dirty="0"/>
              <a:t> normal </a:t>
            </a:r>
            <a:r>
              <a:rPr lang="tr-TR" sz="2000" dirty="0" err="1"/>
              <a:t>examination</a:t>
            </a:r>
            <a:r>
              <a:rPr lang="tr-TR" sz="2000" dirty="0"/>
              <a:t>, he </a:t>
            </a:r>
            <a:r>
              <a:rPr lang="tr-TR" sz="2000" dirty="0" err="1"/>
              <a:t>enters</a:t>
            </a:r>
            <a:r>
              <a:rPr lang="tr-TR" sz="2000" dirty="0"/>
              <a:t> </a:t>
            </a:r>
            <a:r>
              <a:rPr lang="tr-TR" sz="2000" dirty="0" err="1"/>
              <a:t>the</a:t>
            </a:r>
            <a:r>
              <a:rPr lang="tr-TR" sz="2000" dirty="0"/>
              <a:t> </a:t>
            </a:r>
            <a:r>
              <a:rPr lang="tr-TR" sz="2000" dirty="0" err="1"/>
              <a:t>date</a:t>
            </a:r>
            <a:r>
              <a:rPr lang="tr-TR" sz="2000" dirty="0"/>
              <a:t> </a:t>
            </a:r>
            <a:r>
              <a:rPr lang="tr-TR" sz="2000" dirty="0" err="1"/>
              <a:t>range</a:t>
            </a:r>
            <a:r>
              <a:rPr lang="tr-TR" sz="2000" dirty="0"/>
              <a:t> </a:t>
            </a:r>
            <a:r>
              <a:rPr lang="tr-TR" sz="2000" dirty="0" err="1"/>
              <a:t>that</a:t>
            </a:r>
            <a:r>
              <a:rPr lang="tr-TR" sz="2000" dirty="0"/>
              <a:t> he </a:t>
            </a:r>
            <a:r>
              <a:rPr lang="tr-TR" sz="2000" dirty="0" err="1"/>
              <a:t>recommends</a:t>
            </a:r>
            <a:r>
              <a:rPr lang="tr-TR" sz="2000" dirty="0"/>
              <a:t> </a:t>
            </a:r>
            <a:r>
              <a:rPr lang="tr-TR" sz="2000" dirty="0" err="1"/>
              <a:t>the</a:t>
            </a:r>
            <a:r>
              <a:rPr lang="tr-TR" sz="2000" dirty="0"/>
              <a:t> </a:t>
            </a:r>
            <a:r>
              <a:rPr lang="tr-TR" sz="2000" dirty="0" err="1"/>
              <a:t>control</a:t>
            </a:r>
            <a:r>
              <a:rPr lang="tr-TR" sz="2000" dirty="0"/>
              <a:t> </a:t>
            </a:r>
            <a:r>
              <a:rPr lang="tr-TR" sz="2000" dirty="0" err="1"/>
              <a:t>examination</a:t>
            </a:r>
            <a:r>
              <a:rPr lang="tr-TR" sz="2000" dirty="0"/>
              <a:t> </a:t>
            </a:r>
            <a:r>
              <a:rPr lang="tr-TR" sz="2000" dirty="0" err="1"/>
              <a:t>to</a:t>
            </a:r>
            <a:r>
              <a:rPr lang="tr-TR" sz="2000" dirty="0"/>
              <a:t> be </a:t>
            </a:r>
            <a:r>
              <a:rPr lang="tr-TR" sz="2000" dirty="0" err="1"/>
              <a:t>made</a:t>
            </a:r>
            <a:r>
              <a:rPr lang="tr-TR" sz="2000" dirty="0"/>
              <a:t> </a:t>
            </a:r>
            <a:r>
              <a:rPr lang="tr-TR" sz="2000" dirty="0" err="1"/>
              <a:t>into</a:t>
            </a:r>
            <a:r>
              <a:rPr lang="tr-TR" sz="2000" dirty="0"/>
              <a:t> </a:t>
            </a:r>
            <a:r>
              <a:rPr lang="tr-TR" sz="2000" dirty="0" err="1"/>
              <a:t>the</a:t>
            </a:r>
            <a:r>
              <a:rPr lang="tr-TR" sz="2000" dirty="0"/>
              <a:t> </a:t>
            </a:r>
            <a:r>
              <a:rPr lang="tr-TR" sz="2000" dirty="0" err="1"/>
              <a:t>system</a:t>
            </a:r>
            <a:r>
              <a:rPr lang="tr-TR" sz="2000" dirty="0"/>
              <a:t>.</a:t>
            </a:r>
          </a:p>
          <a:p>
            <a:r>
              <a:rPr lang="tr-TR" sz="2000" dirty="0" err="1"/>
              <a:t>Then</a:t>
            </a:r>
            <a:r>
              <a:rPr lang="tr-TR" sz="2000" dirty="0"/>
              <a:t>, </a:t>
            </a:r>
            <a:r>
              <a:rPr lang="tr-TR" sz="2000" dirty="0" err="1"/>
              <a:t>parents</a:t>
            </a:r>
            <a:r>
              <a:rPr lang="tr-TR" sz="2000" dirty="0"/>
              <a:t> can </a:t>
            </a:r>
            <a:r>
              <a:rPr lang="tr-TR" sz="2000" dirty="0" err="1"/>
              <a:t>choose</a:t>
            </a:r>
            <a:r>
              <a:rPr lang="tr-TR" sz="2000" dirty="0"/>
              <a:t> a </a:t>
            </a:r>
            <a:r>
              <a:rPr lang="tr-TR" sz="2000" dirty="0" err="1"/>
              <a:t>date</a:t>
            </a:r>
            <a:r>
              <a:rPr lang="tr-TR" sz="2000" dirty="0"/>
              <a:t> </a:t>
            </a:r>
            <a:r>
              <a:rPr lang="tr-TR" sz="2000" dirty="0" err="1"/>
              <a:t>within</a:t>
            </a:r>
            <a:r>
              <a:rPr lang="tr-TR" sz="2000" dirty="0"/>
              <a:t> </a:t>
            </a:r>
            <a:r>
              <a:rPr lang="tr-TR" sz="2000" dirty="0" err="1"/>
              <a:t>this</a:t>
            </a:r>
            <a:r>
              <a:rPr lang="tr-TR" sz="2000" dirty="0"/>
              <a:t> </a:t>
            </a:r>
            <a:r>
              <a:rPr lang="tr-TR" sz="2000" dirty="0" err="1"/>
              <a:t>range</a:t>
            </a:r>
            <a:r>
              <a:rPr lang="tr-TR" sz="2000" dirty="0"/>
              <a:t> </a:t>
            </a:r>
            <a:r>
              <a:rPr lang="tr-TR" sz="2000" dirty="0" err="1"/>
              <a:t>when</a:t>
            </a:r>
            <a:r>
              <a:rPr lang="tr-TR" sz="2000" dirty="0"/>
              <a:t> </a:t>
            </a:r>
            <a:r>
              <a:rPr lang="tr-TR" sz="2000" dirty="0" err="1"/>
              <a:t>making</a:t>
            </a:r>
            <a:r>
              <a:rPr lang="tr-TR" sz="2000" dirty="0"/>
              <a:t> an </a:t>
            </a:r>
            <a:r>
              <a:rPr lang="tr-TR" sz="2000" dirty="0" err="1"/>
              <a:t>appointment</a:t>
            </a:r>
            <a:r>
              <a:rPr lang="tr-TR" sz="2000" dirty="0"/>
              <a:t> </a:t>
            </a:r>
            <a:r>
              <a:rPr lang="tr-TR" sz="2000" dirty="0" err="1"/>
              <a:t>for</a:t>
            </a:r>
            <a:r>
              <a:rPr lang="tr-TR" sz="2000" dirty="0"/>
              <a:t> </a:t>
            </a:r>
            <a:r>
              <a:rPr lang="tr-TR" sz="2000" dirty="0" err="1"/>
              <a:t>the</a:t>
            </a:r>
            <a:r>
              <a:rPr lang="tr-TR" sz="2000" dirty="0"/>
              <a:t> </a:t>
            </a:r>
            <a:r>
              <a:rPr lang="tr-TR" sz="2000" dirty="0" err="1"/>
              <a:t>control</a:t>
            </a:r>
            <a:r>
              <a:rPr lang="tr-TR" sz="2000" dirty="0"/>
              <a:t> </a:t>
            </a:r>
            <a:r>
              <a:rPr lang="tr-TR" sz="2000" dirty="0" err="1"/>
              <a:t>examination</a:t>
            </a:r>
            <a:r>
              <a:rPr lang="tr-TR" sz="2000" dirty="0"/>
              <a:t>.</a:t>
            </a:r>
          </a:p>
          <a:p>
            <a:endParaRPr lang="tr-TR" sz="2000" dirty="0"/>
          </a:p>
        </p:txBody>
      </p:sp>
      <p:pic>
        <p:nvPicPr>
          <p:cNvPr id="8" name="Resim 7">
            <a:extLst>
              <a:ext uri="{FF2B5EF4-FFF2-40B4-BE49-F238E27FC236}">
                <a16:creationId xmlns:a16="http://schemas.microsoft.com/office/drawing/2014/main" id="{35F28D2E-0B9D-486A-BEF5-7B47E8BEED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3571762"/>
            <a:ext cx="3381847" cy="1657581"/>
          </a:xfrm>
          <a:prstGeom prst="rect">
            <a:avLst/>
          </a:prstGeom>
        </p:spPr>
      </p:pic>
      <p:pic>
        <p:nvPicPr>
          <p:cNvPr id="12" name="Resim 11">
            <a:extLst>
              <a:ext uri="{FF2B5EF4-FFF2-40B4-BE49-F238E27FC236}">
                <a16:creationId xmlns:a16="http://schemas.microsoft.com/office/drawing/2014/main" id="{87326244-86B1-4438-BF06-6A218C82A7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8448" y="3139781"/>
            <a:ext cx="6845558" cy="252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33274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D6F20B0-3991-4CE5-86C4-65DEB4056F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924949"/>
          </a:xfrm>
        </p:spPr>
        <p:txBody>
          <a:bodyPr/>
          <a:lstStyle/>
          <a:p>
            <a:r>
              <a:rPr lang="tr-TR" dirty="0" err="1"/>
              <a:t>Less</a:t>
            </a:r>
            <a:r>
              <a:rPr lang="tr-TR" dirty="0"/>
              <a:t> </a:t>
            </a:r>
            <a:r>
              <a:rPr lang="tr-TR" dirty="0" err="1"/>
              <a:t>Used</a:t>
            </a:r>
            <a:r>
              <a:rPr lang="tr-TR" dirty="0"/>
              <a:t> </a:t>
            </a:r>
            <a:r>
              <a:rPr lang="tr-TR" dirty="0" err="1"/>
              <a:t>Departments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382FAE68-02F0-474F-B25B-B08CD23F9E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567543"/>
            <a:ext cx="10058400" cy="4385201"/>
          </a:xfrm>
        </p:spPr>
        <p:txBody>
          <a:bodyPr/>
          <a:lstStyle/>
          <a:p>
            <a:r>
              <a:rPr lang="tr-TR" sz="2400" dirty="0" err="1"/>
              <a:t>In</a:t>
            </a:r>
            <a:r>
              <a:rPr lang="tr-TR" sz="2400" dirty="0"/>
              <a:t> 12 </a:t>
            </a:r>
            <a:r>
              <a:rPr lang="tr-TR" sz="2400" dirty="0" err="1"/>
              <a:t>departments</a:t>
            </a:r>
            <a:r>
              <a:rPr lang="tr-TR" sz="2400" dirty="0"/>
              <a:t> </a:t>
            </a:r>
            <a:r>
              <a:rPr lang="tr-TR" sz="2400" dirty="0" err="1"/>
              <a:t>with</a:t>
            </a:r>
            <a:r>
              <a:rPr lang="tr-TR" sz="2400" dirty="0"/>
              <a:t> </a:t>
            </a:r>
            <a:r>
              <a:rPr lang="tr-TR" sz="2400" dirty="0" err="1"/>
              <a:t>less</a:t>
            </a:r>
            <a:r>
              <a:rPr lang="tr-TR" sz="2400" dirty="0"/>
              <a:t> </a:t>
            </a:r>
            <a:r>
              <a:rPr lang="tr-TR" sz="2400" dirty="0" err="1"/>
              <a:t>than</a:t>
            </a:r>
            <a:r>
              <a:rPr lang="tr-TR" sz="2400" dirty="0"/>
              <a:t> 100 </a:t>
            </a:r>
            <a:r>
              <a:rPr lang="tr-TR" sz="2400" dirty="0" err="1"/>
              <a:t>frequencies</a:t>
            </a:r>
            <a:r>
              <a:rPr lang="tr-TR" sz="2400" dirty="0"/>
              <a:t>, </a:t>
            </a:r>
            <a:r>
              <a:rPr lang="tr-TR" sz="2400" dirty="0" err="1"/>
              <a:t>only</a:t>
            </a:r>
            <a:r>
              <a:rPr lang="tr-TR" sz="2400" dirty="0"/>
              <a:t> 88 </a:t>
            </a:r>
            <a:r>
              <a:rPr lang="tr-TR" sz="2400" dirty="0" err="1"/>
              <a:t>patients</a:t>
            </a:r>
            <a:r>
              <a:rPr lang="tr-TR" sz="2400" dirty="0"/>
              <a:t> </a:t>
            </a:r>
            <a:r>
              <a:rPr lang="tr-TR" sz="2400" dirty="0" err="1"/>
              <a:t>were</a:t>
            </a:r>
            <a:r>
              <a:rPr lang="tr-TR" sz="2400" dirty="0"/>
              <a:t> </a:t>
            </a:r>
            <a:r>
              <a:rPr lang="tr-TR" sz="2400" dirty="0" err="1"/>
              <a:t>seen</a:t>
            </a:r>
            <a:r>
              <a:rPr lang="tr-TR" sz="2400" dirty="0"/>
              <a:t> </a:t>
            </a:r>
            <a:r>
              <a:rPr lang="tr-TR" sz="2400" dirty="0" err="1"/>
              <a:t>during</a:t>
            </a:r>
            <a:r>
              <a:rPr lang="tr-TR" sz="2400" dirty="0"/>
              <a:t> </a:t>
            </a:r>
            <a:r>
              <a:rPr lang="tr-TR" sz="2400" dirty="0" err="1"/>
              <a:t>the</a:t>
            </a:r>
            <a:r>
              <a:rPr lang="tr-TR" sz="2400" dirty="0"/>
              <a:t> </a:t>
            </a:r>
            <a:r>
              <a:rPr lang="tr-TR" sz="2400" dirty="0" err="1"/>
              <a:t>whole</a:t>
            </a:r>
            <a:r>
              <a:rPr lang="tr-TR" sz="2400" dirty="0"/>
              <a:t> </a:t>
            </a:r>
            <a:r>
              <a:rPr lang="tr-TR" sz="2400" dirty="0" err="1"/>
              <a:t>process</a:t>
            </a:r>
            <a:r>
              <a:rPr lang="tr-TR" sz="2400" dirty="0"/>
              <a:t>.</a:t>
            </a:r>
          </a:p>
          <a:p>
            <a:endParaRPr lang="tr-TR" sz="2400" dirty="0"/>
          </a:p>
          <a:p>
            <a:endParaRPr lang="tr-TR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339B2B4-5CF6-4EC1-8907-F0F958A9130D}"/>
              </a:ext>
            </a:extLst>
          </p:cNvPr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695"/>
          <a:stretch/>
        </p:blipFill>
        <p:spPr bwMode="auto">
          <a:xfrm>
            <a:off x="3886200" y="2651423"/>
            <a:ext cx="4419600" cy="3029146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Metin kutusu 4">
            <a:extLst>
              <a:ext uri="{FF2B5EF4-FFF2-40B4-BE49-F238E27FC236}">
                <a16:creationId xmlns:a16="http://schemas.microsoft.com/office/drawing/2014/main" id="{ED0EA98A-412C-4FF5-BFC2-CFBC536A20AB}"/>
              </a:ext>
            </a:extLst>
          </p:cNvPr>
          <p:cNvSpPr txBox="1"/>
          <p:nvPr/>
        </p:nvSpPr>
        <p:spPr>
          <a:xfrm>
            <a:off x="3744686" y="5838889"/>
            <a:ext cx="4702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err="1"/>
              <a:t>Sorting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departments</a:t>
            </a:r>
            <a:r>
              <a:rPr lang="tr-TR" dirty="0"/>
              <a:t> </a:t>
            </a:r>
            <a:r>
              <a:rPr lang="tr-TR" dirty="0" err="1"/>
              <a:t>by</a:t>
            </a:r>
            <a:r>
              <a:rPr lang="tr-TR" dirty="0"/>
              <a:t> </a:t>
            </a:r>
            <a:r>
              <a:rPr lang="tr-TR" dirty="0" err="1"/>
              <a:t>frequency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70627878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E877049-9A7D-4C00-ACAB-D9E174917A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598377"/>
          </a:xfrm>
        </p:spPr>
        <p:txBody>
          <a:bodyPr>
            <a:normAutofit/>
          </a:bodyPr>
          <a:lstStyle/>
          <a:p>
            <a:r>
              <a:rPr lang="tr-TR" sz="3200" dirty="0"/>
              <a:t>Solution </a:t>
            </a:r>
            <a:r>
              <a:rPr lang="tr-TR" sz="3200" dirty="0" err="1"/>
              <a:t>Suggestions</a:t>
            </a:r>
            <a:endParaRPr lang="tr-TR" sz="3200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78AC57E6-AD31-4E02-BC53-7285DD697A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379764"/>
            <a:ext cx="10058400" cy="1910442"/>
          </a:xfrm>
        </p:spPr>
        <p:txBody>
          <a:bodyPr>
            <a:normAutofit/>
          </a:bodyPr>
          <a:lstStyle/>
          <a:p>
            <a:r>
              <a:rPr lang="tr-TR" sz="2000" dirty="0" err="1"/>
              <a:t>Closing</a:t>
            </a:r>
            <a:r>
              <a:rPr lang="tr-TR" sz="2000" dirty="0"/>
              <a:t> </a:t>
            </a:r>
            <a:r>
              <a:rPr lang="tr-TR" sz="2000" dirty="0" err="1"/>
              <a:t>the</a:t>
            </a:r>
            <a:r>
              <a:rPr lang="tr-TR" sz="2000" dirty="0"/>
              <a:t> </a:t>
            </a:r>
            <a:r>
              <a:rPr lang="tr-TR" sz="2000" dirty="0" err="1"/>
              <a:t>departments</a:t>
            </a:r>
            <a:r>
              <a:rPr lang="tr-TR" sz="2000" dirty="0"/>
              <a:t> </a:t>
            </a:r>
            <a:r>
              <a:rPr lang="tr-TR" sz="2000" dirty="0" err="1"/>
              <a:t>with</a:t>
            </a:r>
            <a:r>
              <a:rPr lang="tr-TR" sz="2000" dirty="0"/>
              <a:t> </a:t>
            </a:r>
            <a:r>
              <a:rPr lang="tr-TR" sz="2000" dirty="0" err="1"/>
              <a:t>few</a:t>
            </a:r>
            <a:r>
              <a:rPr lang="tr-TR" sz="2000" dirty="0"/>
              <a:t> </a:t>
            </a:r>
            <a:r>
              <a:rPr lang="tr-TR" sz="2000" dirty="0" err="1"/>
              <a:t>patients</a:t>
            </a:r>
            <a:r>
              <a:rPr lang="tr-TR" sz="2000" dirty="0"/>
              <a:t> </a:t>
            </a:r>
            <a:r>
              <a:rPr lang="tr-TR" sz="2000" dirty="0" err="1"/>
              <a:t>and</a:t>
            </a:r>
            <a:r>
              <a:rPr lang="tr-TR" sz="2000" dirty="0"/>
              <a:t> </a:t>
            </a:r>
            <a:r>
              <a:rPr lang="tr-TR" sz="2000" dirty="0" err="1"/>
              <a:t>directing</a:t>
            </a:r>
            <a:r>
              <a:rPr lang="tr-TR" sz="2000" dirty="0"/>
              <a:t> </a:t>
            </a:r>
            <a:r>
              <a:rPr lang="tr-TR" sz="2000" dirty="0" err="1"/>
              <a:t>the</a:t>
            </a:r>
            <a:r>
              <a:rPr lang="tr-TR" sz="2000" dirty="0"/>
              <a:t> </a:t>
            </a:r>
            <a:r>
              <a:rPr lang="tr-TR" sz="2000" dirty="0" err="1"/>
              <a:t>patients</a:t>
            </a:r>
            <a:r>
              <a:rPr lang="tr-TR" sz="2000" dirty="0"/>
              <a:t> </a:t>
            </a:r>
            <a:r>
              <a:rPr lang="tr-TR" sz="2000" dirty="0" err="1"/>
              <a:t>who</a:t>
            </a:r>
            <a:r>
              <a:rPr lang="tr-TR" sz="2000" dirty="0"/>
              <a:t> </a:t>
            </a:r>
            <a:r>
              <a:rPr lang="tr-TR" sz="2000" dirty="0" err="1"/>
              <a:t>need</a:t>
            </a:r>
            <a:r>
              <a:rPr lang="tr-TR" sz="2000" dirty="0"/>
              <a:t> </a:t>
            </a:r>
            <a:r>
              <a:rPr lang="tr-TR" sz="2000" dirty="0" err="1"/>
              <a:t>these</a:t>
            </a:r>
            <a:r>
              <a:rPr lang="tr-TR" sz="2000" dirty="0"/>
              <a:t> </a:t>
            </a:r>
            <a:r>
              <a:rPr lang="tr-TR" sz="2000" dirty="0" err="1"/>
              <a:t>departments</a:t>
            </a:r>
            <a:r>
              <a:rPr lang="tr-TR" sz="2000" dirty="0"/>
              <a:t> </a:t>
            </a:r>
            <a:r>
              <a:rPr lang="tr-TR" sz="2000" dirty="0" err="1"/>
              <a:t>to</a:t>
            </a:r>
            <a:r>
              <a:rPr lang="tr-TR" sz="2000" dirty="0"/>
              <a:t> </a:t>
            </a:r>
            <a:r>
              <a:rPr lang="tr-TR" sz="2000" dirty="0" err="1"/>
              <a:t>other</a:t>
            </a:r>
            <a:r>
              <a:rPr lang="tr-TR" sz="2000" dirty="0"/>
              <a:t> </a:t>
            </a:r>
            <a:r>
              <a:rPr lang="tr-TR" sz="2000" dirty="0" err="1"/>
              <a:t>hospitals</a:t>
            </a:r>
            <a:endParaRPr lang="tr-TR" sz="2000" dirty="0"/>
          </a:p>
          <a:p>
            <a:r>
              <a:rPr lang="tr-TR" sz="2000" dirty="0" err="1"/>
              <a:t>Merging</a:t>
            </a:r>
            <a:r>
              <a:rPr lang="tr-TR" sz="2000" dirty="0"/>
              <a:t> </a:t>
            </a:r>
            <a:r>
              <a:rPr lang="tr-TR" sz="2000" dirty="0" err="1"/>
              <a:t>departments</a:t>
            </a:r>
            <a:r>
              <a:rPr lang="tr-TR" sz="2000" dirty="0"/>
              <a:t> </a:t>
            </a:r>
            <a:r>
              <a:rPr lang="tr-TR" sz="2000" dirty="0" err="1"/>
              <a:t>that</a:t>
            </a:r>
            <a:r>
              <a:rPr lang="tr-TR" sz="2000" dirty="0"/>
              <a:t> </a:t>
            </a:r>
            <a:r>
              <a:rPr lang="tr-TR" sz="2000" dirty="0" err="1"/>
              <a:t>will</a:t>
            </a:r>
            <a:r>
              <a:rPr lang="tr-TR" sz="2000" dirty="0"/>
              <a:t> not </a:t>
            </a:r>
            <a:r>
              <a:rPr lang="tr-TR" sz="2000" dirty="0" err="1"/>
              <a:t>cause</a:t>
            </a:r>
            <a:r>
              <a:rPr lang="tr-TR" sz="2000" dirty="0"/>
              <a:t> </a:t>
            </a:r>
            <a:r>
              <a:rPr lang="tr-TR" sz="2000" dirty="0" err="1"/>
              <a:t>organizational</a:t>
            </a:r>
            <a:r>
              <a:rPr lang="tr-TR" sz="2000" dirty="0"/>
              <a:t> </a:t>
            </a:r>
            <a:r>
              <a:rPr lang="tr-TR" sz="2000" dirty="0" err="1"/>
              <a:t>problems</a:t>
            </a:r>
            <a:r>
              <a:rPr lang="tr-TR" sz="2000" dirty="0"/>
              <a:t> in </a:t>
            </a:r>
            <a:r>
              <a:rPr lang="tr-TR" sz="2000" dirty="0" err="1"/>
              <a:t>the</a:t>
            </a:r>
            <a:r>
              <a:rPr lang="tr-TR" sz="2000" dirty="0"/>
              <a:t> </a:t>
            </a:r>
            <a:r>
              <a:rPr lang="tr-TR" sz="2000" dirty="0" err="1"/>
              <a:t>same</a:t>
            </a:r>
            <a:r>
              <a:rPr lang="tr-TR" sz="2000" dirty="0"/>
              <a:t> </a:t>
            </a:r>
            <a:r>
              <a:rPr lang="tr-TR" sz="2000" dirty="0" err="1"/>
              <a:t>polyclinic</a:t>
            </a:r>
            <a:r>
              <a:rPr lang="tr-TR" sz="2000" dirty="0"/>
              <a:t>/</a:t>
            </a:r>
            <a:r>
              <a:rPr lang="tr-TR" sz="2000" dirty="0" err="1"/>
              <a:t>floor</a:t>
            </a:r>
            <a:r>
              <a:rPr lang="tr-TR" sz="2000" dirty="0"/>
              <a:t>.</a:t>
            </a:r>
            <a:endParaRPr lang="en-US" sz="2000" dirty="0"/>
          </a:p>
          <a:p>
            <a:endParaRPr lang="tr-TR" sz="2000" dirty="0"/>
          </a:p>
        </p:txBody>
      </p:sp>
      <p:sp>
        <p:nvSpPr>
          <p:cNvPr id="4" name="Metin kutusu 3">
            <a:extLst>
              <a:ext uri="{FF2B5EF4-FFF2-40B4-BE49-F238E27FC236}">
                <a16:creationId xmlns:a16="http://schemas.microsoft.com/office/drawing/2014/main" id="{1F066EB7-E4B4-48D9-B578-CF550E76A2EE}"/>
              </a:ext>
            </a:extLst>
          </p:cNvPr>
          <p:cNvSpPr txBox="1"/>
          <p:nvPr/>
        </p:nvSpPr>
        <p:spPr>
          <a:xfrm>
            <a:off x="1066800" y="3438523"/>
            <a:ext cx="10058400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tr-TR" sz="3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Benefits</a:t>
            </a:r>
            <a:r>
              <a:rPr lang="tr-T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 of </a:t>
            </a:r>
            <a:r>
              <a:rPr lang="tr-TR" sz="3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the</a:t>
            </a:r>
            <a:r>
              <a:rPr lang="tr-T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 </a:t>
            </a:r>
            <a:r>
              <a:rPr lang="tr-TR" sz="3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solutions</a:t>
            </a:r>
            <a:endParaRPr lang="tr-TR" sz="32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5" name="Metin kutusu 4">
            <a:extLst>
              <a:ext uri="{FF2B5EF4-FFF2-40B4-BE49-F238E27FC236}">
                <a16:creationId xmlns:a16="http://schemas.microsoft.com/office/drawing/2014/main" id="{1A010D1C-4DEC-4CE3-9FB6-8FF82F19F8A0}"/>
              </a:ext>
            </a:extLst>
          </p:cNvPr>
          <p:cNvSpPr txBox="1"/>
          <p:nvPr/>
        </p:nvSpPr>
        <p:spPr>
          <a:xfrm>
            <a:off x="1066800" y="4046780"/>
            <a:ext cx="10058400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000" dirty="0" err="1"/>
              <a:t>Thus</a:t>
            </a:r>
            <a:r>
              <a:rPr lang="tr-TR" sz="2000" dirty="0"/>
              <a:t>, </a:t>
            </a:r>
            <a:r>
              <a:rPr lang="tr-TR" sz="2000" dirty="0" err="1"/>
              <a:t>the</a:t>
            </a:r>
            <a:r>
              <a:rPr lang="tr-TR" sz="2000" dirty="0"/>
              <a:t> </a:t>
            </a:r>
            <a:r>
              <a:rPr lang="tr-TR" sz="2000" dirty="0" err="1"/>
              <a:t>patient</a:t>
            </a:r>
            <a:r>
              <a:rPr lang="tr-TR" sz="2000" dirty="0"/>
              <a:t> </a:t>
            </a:r>
            <a:r>
              <a:rPr lang="tr-TR" sz="2000" dirty="0" err="1"/>
              <a:t>load</a:t>
            </a:r>
            <a:r>
              <a:rPr lang="tr-TR" sz="2000" dirty="0"/>
              <a:t> of </a:t>
            </a:r>
            <a:r>
              <a:rPr lang="tr-TR" sz="2000" dirty="0" err="1"/>
              <a:t>the</a:t>
            </a:r>
            <a:r>
              <a:rPr lang="tr-TR" sz="2000" dirty="0"/>
              <a:t> </a:t>
            </a:r>
            <a:r>
              <a:rPr lang="tr-TR" sz="2000" dirty="0" err="1"/>
              <a:t>polyclinics</a:t>
            </a:r>
            <a:r>
              <a:rPr lang="tr-TR" sz="2000" dirty="0"/>
              <a:t> </a:t>
            </a:r>
            <a:r>
              <a:rPr lang="tr-TR" sz="2000" dirty="0" err="1"/>
              <a:t>where</a:t>
            </a:r>
            <a:r>
              <a:rPr lang="tr-TR" sz="2000" dirty="0"/>
              <a:t> </a:t>
            </a:r>
            <a:r>
              <a:rPr lang="tr-TR" sz="2000" dirty="0" err="1"/>
              <a:t>the</a:t>
            </a:r>
            <a:r>
              <a:rPr lang="tr-TR" sz="2000" dirty="0"/>
              <a:t> </a:t>
            </a:r>
            <a:r>
              <a:rPr lang="tr-TR" sz="2000" dirty="0" err="1"/>
              <a:t>departments</a:t>
            </a:r>
            <a:r>
              <a:rPr lang="tr-TR" sz="2000" dirty="0"/>
              <a:t> </a:t>
            </a:r>
            <a:r>
              <a:rPr lang="tr-TR" sz="2000" dirty="0" err="1"/>
              <a:t>that</a:t>
            </a:r>
            <a:r>
              <a:rPr lang="tr-TR" sz="2000" dirty="0"/>
              <a:t> </a:t>
            </a:r>
            <a:r>
              <a:rPr lang="tr-TR" sz="2000" dirty="0" err="1"/>
              <a:t>are</a:t>
            </a:r>
            <a:r>
              <a:rPr lang="tr-TR" sz="2000" dirty="0"/>
              <a:t> </a:t>
            </a:r>
            <a:r>
              <a:rPr lang="tr-TR" sz="2000" dirty="0" err="1"/>
              <a:t>closed</a:t>
            </a:r>
            <a:r>
              <a:rPr lang="tr-TR" sz="2000" dirty="0"/>
              <a:t> </a:t>
            </a:r>
            <a:r>
              <a:rPr lang="tr-TR" sz="2000" dirty="0" err="1"/>
              <a:t>or</a:t>
            </a:r>
            <a:r>
              <a:rPr lang="tr-TR" sz="2000" dirty="0"/>
              <a:t> </a:t>
            </a:r>
            <a:r>
              <a:rPr lang="tr-TR" sz="2000" dirty="0" err="1"/>
              <a:t>merged</a:t>
            </a:r>
            <a:r>
              <a:rPr lang="tr-TR" sz="2000" dirty="0"/>
              <a:t> </a:t>
            </a:r>
            <a:r>
              <a:rPr lang="tr-TR" sz="2000" dirty="0" err="1"/>
              <a:t>elsewhere</a:t>
            </a:r>
            <a:r>
              <a:rPr lang="tr-TR" sz="2000" dirty="0"/>
              <a:t> </a:t>
            </a:r>
            <a:r>
              <a:rPr lang="tr-TR" sz="2000" dirty="0" err="1"/>
              <a:t>will</a:t>
            </a:r>
            <a:r>
              <a:rPr lang="tr-TR" sz="2000" dirty="0"/>
              <a:t> be </a:t>
            </a:r>
            <a:r>
              <a:rPr lang="tr-TR" sz="2000" dirty="0" err="1"/>
              <a:t>reduced</a:t>
            </a:r>
            <a:r>
              <a:rPr lang="tr-TR" sz="2000" dirty="0"/>
              <a:t>.</a:t>
            </a:r>
          </a:p>
          <a:p>
            <a:endParaRPr lang="tr-TR" sz="2000" dirty="0"/>
          </a:p>
          <a:p>
            <a:r>
              <a:rPr lang="tr-TR" sz="2000" dirty="0" err="1"/>
              <a:t>Also</a:t>
            </a:r>
            <a:r>
              <a:rPr lang="tr-TR" sz="2000" dirty="0"/>
              <a:t>, </a:t>
            </a:r>
            <a:r>
              <a:rPr lang="tr-TR" sz="2000" dirty="0" err="1"/>
              <a:t>by</a:t>
            </a:r>
            <a:r>
              <a:rPr lang="tr-TR" sz="2000" dirty="0"/>
              <a:t> </a:t>
            </a:r>
            <a:r>
              <a:rPr lang="tr-TR" sz="2000" dirty="0" err="1"/>
              <a:t>closing</a:t>
            </a:r>
            <a:r>
              <a:rPr lang="tr-TR" sz="2000" dirty="0"/>
              <a:t> </a:t>
            </a:r>
            <a:r>
              <a:rPr lang="tr-TR" sz="2000" dirty="0" err="1"/>
              <a:t>departments</a:t>
            </a:r>
            <a:r>
              <a:rPr lang="tr-TR" sz="2000" dirty="0"/>
              <a:t> </a:t>
            </a:r>
            <a:r>
              <a:rPr lang="tr-TR" sz="2000" dirty="0" err="1"/>
              <a:t>or</a:t>
            </a:r>
            <a:r>
              <a:rPr lang="tr-TR" sz="2000" dirty="0"/>
              <a:t> </a:t>
            </a:r>
            <a:r>
              <a:rPr lang="tr-TR" sz="2000" dirty="0" err="1"/>
              <a:t>merging</a:t>
            </a:r>
            <a:r>
              <a:rPr lang="tr-TR" sz="2000" dirty="0"/>
              <a:t> </a:t>
            </a:r>
            <a:r>
              <a:rPr lang="tr-TR" sz="2000" dirty="0" err="1"/>
              <a:t>less-used</a:t>
            </a:r>
            <a:r>
              <a:rPr lang="tr-TR" sz="2000" dirty="0"/>
              <a:t> </a:t>
            </a:r>
            <a:r>
              <a:rPr lang="tr-TR" sz="2000" dirty="0" err="1"/>
              <a:t>departments</a:t>
            </a:r>
            <a:r>
              <a:rPr lang="tr-TR" sz="2000" dirty="0"/>
              <a:t> </a:t>
            </a:r>
            <a:r>
              <a:rPr lang="tr-TR" sz="2000" dirty="0" err="1"/>
              <a:t>elsewhere</a:t>
            </a:r>
            <a:r>
              <a:rPr lang="tr-TR" sz="2000" dirty="0"/>
              <a:t>; </a:t>
            </a:r>
            <a:r>
              <a:rPr lang="tr-TR" sz="2000" dirty="0" err="1"/>
              <a:t>personnel</a:t>
            </a:r>
            <a:r>
              <a:rPr lang="tr-TR" sz="2000" dirty="0"/>
              <a:t> </a:t>
            </a:r>
            <a:r>
              <a:rPr lang="tr-TR" sz="2000" dirty="0" err="1"/>
              <a:t>costs</a:t>
            </a:r>
            <a:r>
              <a:rPr lang="tr-TR" sz="2000" dirty="0"/>
              <a:t>, </a:t>
            </a:r>
            <a:r>
              <a:rPr lang="tr-TR" sz="2000" dirty="0" err="1"/>
              <a:t>electricity</a:t>
            </a:r>
            <a:r>
              <a:rPr lang="tr-TR" sz="2000" dirty="0"/>
              <a:t>, </a:t>
            </a:r>
            <a:r>
              <a:rPr lang="tr-TR" sz="2000" dirty="0" err="1"/>
              <a:t>water</a:t>
            </a:r>
            <a:r>
              <a:rPr lang="tr-TR" sz="2000" dirty="0"/>
              <a:t> </a:t>
            </a:r>
            <a:r>
              <a:rPr lang="tr-TR" sz="2000" dirty="0" err="1"/>
              <a:t>and</a:t>
            </a:r>
            <a:r>
              <a:rPr lang="tr-TR" sz="2000" dirty="0"/>
              <a:t> </a:t>
            </a:r>
            <a:r>
              <a:rPr lang="tr-TR" sz="2000" dirty="0" err="1"/>
              <a:t>heating</a:t>
            </a:r>
            <a:r>
              <a:rPr lang="tr-TR" sz="2000" dirty="0"/>
              <a:t> </a:t>
            </a:r>
            <a:r>
              <a:rPr lang="tr-TR" sz="2000" dirty="0" err="1"/>
              <a:t>costs</a:t>
            </a:r>
            <a:r>
              <a:rPr lang="tr-TR" sz="2000" dirty="0"/>
              <a:t> </a:t>
            </a:r>
            <a:r>
              <a:rPr lang="tr-TR" sz="2000" dirty="0" err="1"/>
              <a:t>etc</a:t>
            </a:r>
            <a:r>
              <a:rPr lang="tr-TR" sz="2000" dirty="0"/>
              <a:t>. </a:t>
            </a:r>
            <a:r>
              <a:rPr lang="tr-TR" sz="2000" dirty="0" err="1"/>
              <a:t>Arising</a:t>
            </a:r>
            <a:r>
              <a:rPr lang="tr-TR" sz="2000" dirty="0"/>
              <a:t> </a:t>
            </a:r>
            <a:r>
              <a:rPr lang="tr-TR" sz="2000" dirty="0" err="1"/>
              <a:t>from</a:t>
            </a:r>
            <a:r>
              <a:rPr lang="tr-TR" sz="2000" dirty="0"/>
              <a:t> </a:t>
            </a:r>
            <a:r>
              <a:rPr lang="tr-TR" sz="2000" dirty="0" err="1"/>
              <a:t>the</a:t>
            </a:r>
            <a:r>
              <a:rPr lang="tr-TR" sz="2000" dirty="0"/>
              <a:t> </a:t>
            </a:r>
            <a:r>
              <a:rPr lang="tr-TR" sz="2000" dirty="0" err="1"/>
              <a:t>settlement</a:t>
            </a:r>
            <a:r>
              <a:rPr lang="tr-TR" sz="2000" dirty="0"/>
              <a:t> </a:t>
            </a:r>
            <a:r>
              <a:rPr lang="tr-TR" sz="2000" dirty="0" err="1"/>
              <a:t>cost</a:t>
            </a:r>
            <a:r>
              <a:rPr lang="tr-TR" sz="2000" dirty="0"/>
              <a:t> </a:t>
            </a:r>
            <a:r>
              <a:rPr lang="tr-TR" sz="2000" dirty="0" err="1"/>
              <a:t>will</a:t>
            </a:r>
            <a:r>
              <a:rPr lang="tr-TR" sz="2000" dirty="0"/>
              <a:t> </a:t>
            </a:r>
            <a:r>
              <a:rPr lang="tr-TR" sz="2000" dirty="0" err="1"/>
              <a:t>decrease</a:t>
            </a:r>
            <a:r>
              <a:rPr lang="tr-TR" sz="2000" dirty="0"/>
              <a:t>. </a:t>
            </a:r>
            <a:r>
              <a:rPr lang="tr-TR" sz="2000" dirty="0" err="1"/>
              <a:t>In</a:t>
            </a:r>
            <a:r>
              <a:rPr lang="tr-TR" sz="2000" dirty="0"/>
              <a:t> </a:t>
            </a:r>
            <a:r>
              <a:rPr lang="tr-TR" sz="2000" dirty="0" err="1"/>
              <a:t>addition</a:t>
            </a:r>
            <a:r>
              <a:rPr lang="tr-TR" sz="2000" dirty="0"/>
              <a:t>, </a:t>
            </a:r>
            <a:r>
              <a:rPr lang="tr-TR" sz="2000" dirty="0" err="1"/>
              <a:t>space</a:t>
            </a:r>
            <a:r>
              <a:rPr lang="tr-TR" sz="2000" dirty="0"/>
              <a:t> </a:t>
            </a:r>
            <a:r>
              <a:rPr lang="tr-TR" sz="2000" dirty="0" err="1"/>
              <a:t>will</a:t>
            </a:r>
            <a:r>
              <a:rPr lang="tr-TR" sz="2000" dirty="0"/>
              <a:t> be </a:t>
            </a:r>
            <a:r>
              <a:rPr lang="tr-TR" sz="2000" dirty="0" err="1"/>
              <a:t>saved</a:t>
            </a:r>
            <a:r>
              <a:rPr lang="tr-TR" sz="2000" dirty="0"/>
              <a:t>.</a:t>
            </a:r>
          </a:p>
          <a:p>
            <a:endParaRPr lang="tr-TR" sz="1600" dirty="0"/>
          </a:p>
        </p:txBody>
      </p:sp>
    </p:spTree>
    <p:extLst>
      <p:ext uri="{BB962C8B-B14F-4D97-AF65-F5344CB8AC3E}">
        <p14:creationId xmlns:p14="http://schemas.microsoft.com/office/powerpoint/2010/main" val="422329985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C4A539C-07EF-4D55-B807-5E4073C74C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761663"/>
          </a:xfrm>
        </p:spPr>
        <p:txBody>
          <a:bodyPr/>
          <a:lstStyle/>
          <a:p>
            <a:r>
              <a:rPr lang="tr-TR" dirty="0" err="1"/>
              <a:t>Departments</a:t>
            </a:r>
            <a:r>
              <a:rPr lang="tr-TR" dirty="0"/>
              <a:t> in </a:t>
            </a:r>
            <a:r>
              <a:rPr lang="tr-TR" dirty="0" err="1"/>
              <a:t>more</a:t>
            </a:r>
            <a:r>
              <a:rPr lang="tr-TR" dirty="0"/>
              <a:t> </a:t>
            </a:r>
            <a:r>
              <a:rPr lang="tr-TR" dirty="0" err="1"/>
              <a:t>than</a:t>
            </a:r>
            <a:r>
              <a:rPr lang="tr-TR" dirty="0"/>
              <a:t> </a:t>
            </a:r>
            <a:r>
              <a:rPr lang="tr-TR" dirty="0" err="1"/>
              <a:t>one</a:t>
            </a:r>
            <a:r>
              <a:rPr lang="tr-TR" dirty="0"/>
              <a:t> </a:t>
            </a:r>
            <a:r>
              <a:rPr lang="tr-TR" dirty="0" err="1"/>
              <a:t>polyclinic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BF662726-4999-4907-BAEA-829FC3D9D5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721650"/>
            <a:ext cx="10058400" cy="1219670"/>
          </a:xfrm>
        </p:spPr>
        <p:txBody>
          <a:bodyPr>
            <a:normAutofit fontScale="92500" lnSpcReduction="20000"/>
          </a:bodyPr>
          <a:lstStyle/>
          <a:p>
            <a:r>
              <a:rPr lang="tr-TR" sz="2500" dirty="0" err="1"/>
              <a:t>There</a:t>
            </a:r>
            <a:r>
              <a:rPr lang="tr-TR" sz="2500" dirty="0"/>
              <a:t> </a:t>
            </a:r>
            <a:r>
              <a:rPr lang="tr-TR" sz="2500" dirty="0" err="1"/>
              <a:t>are</a:t>
            </a:r>
            <a:r>
              <a:rPr lang="tr-TR" sz="2500" dirty="0"/>
              <a:t> </a:t>
            </a:r>
            <a:r>
              <a:rPr lang="tr-TR" sz="2500" dirty="0" err="1"/>
              <a:t>departments</a:t>
            </a:r>
            <a:r>
              <a:rPr lang="tr-TR" sz="2500" dirty="0"/>
              <a:t> in </a:t>
            </a:r>
            <a:r>
              <a:rPr lang="tr-TR" sz="2500" dirty="0" err="1"/>
              <a:t>more</a:t>
            </a:r>
            <a:r>
              <a:rPr lang="tr-TR" sz="2500" dirty="0"/>
              <a:t> </a:t>
            </a:r>
            <a:r>
              <a:rPr lang="tr-TR" sz="2500" dirty="0" err="1"/>
              <a:t>than</a:t>
            </a:r>
            <a:r>
              <a:rPr lang="tr-TR" sz="2500" dirty="0"/>
              <a:t> </a:t>
            </a:r>
            <a:r>
              <a:rPr lang="tr-TR" sz="2500" dirty="0" err="1"/>
              <a:t>one</a:t>
            </a:r>
            <a:r>
              <a:rPr lang="tr-TR" sz="2500" dirty="0"/>
              <a:t> </a:t>
            </a:r>
            <a:r>
              <a:rPr lang="tr-TR" sz="2500" dirty="0" err="1"/>
              <a:t>polyclinic</a:t>
            </a:r>
            <a:r>
              <a:rPr lang="tr-TR" sz="2500" dirty="0"/>
              <a:t> in </a:t>
            </a:r>
            <a:r>
              <a:rPr lang="tr-TR" sz="2500" dirty="0" err="1"/>
              <a:t>the</a:t>
            </a:r>
            <a:r>
              <a:rPr lang="tr-TR" sz="2500" dirty="0"/>
              <a:t> </a:t>
            </a:r>
            <a:r>
              <a:rPr lang="tr-TR" sz="2500" dirty="0" err="1"/>
              <a:t>process</a:t>
            </a:r>
            <a:r>
              <a:rPr lang="tr-TR" sz="2500" dirty="0"/>
              <a:t>.</a:t>
            </a:r>
          </a:p>
          <a:p>
            <a:r>
              <a:rPr lang="tr-TR" sz="2500" dirty="0" err="1"/>
              <a:t>For</a:t>
            </a:r>
            <a:r>
              <a:rPr lang="tr-TR" sz="2500" dirty="0"/>
              <a:t> </a:t>
            </a:r>
            <a:r>
              <a:rPr lang="tr-TR" sz="2500" dirty="0" err="1"/>
              <a:t>example</a:t>
            </a:r>
            <a:r>
              <a:rPr lang="tr-TR" sz="2500" dirty="0"/>
              <a:t>, </a:t>
            </a:r>
            <a:r>
              <a:rPr lang="tr-TR" sz="2500" dirty="0" err="1"/>
              <a:t>the</a:t>
            </a:r>
            <a:r>
              <a:rPr lang="tr-TR" sz="2500" dirty="0"/>
              <a:t> </a:t>
            </a:r>
            <a:r>
              <a:rPr lang="tr-TR" sz="2500" dirty="0" err="1"/>
              <a:t>ophthalmology</a:t>
            </a:r>
            <a:r>
              <a:rPr lang="tr-TR" sz="2500" dirty="0"/>
              <a:t> </a:t>
            </a:r>
            <a:r>
              <a:rPr lang="tr-TR" sz="2500" dirty="0" err="1"/>
              <a:t>department</a:t>
            </a:r>
            <a:r>
              <a:rPr lang="tr-TR" sz="2500" dirty="0"/>
              <a:t> is </a:t>
            </a:r>
            <a:r>
              <a:rPr lang="tr-TR" sz="2500" dirty="0" err="1"/>
              <a:t>located</a:t>
            </a:r>
            <a:r>
              <a:rPr lang="tr-TR" sz="2500" dirty="0"/>
              <a:t> in </a:t>
            </a:r>
            <a:r>
              <a:rPr lang="tr-TR" sz="2500" dirty="0" err="1"/>
              <a:t>both</a:t>
            </a:r>
            <a:r>
              <a:rPr lang="tr-TR" sz="2500" dirty="0"/>
              <a:t> </a:t>
            </a:r>
            <a:r>
              <a:rPr lang="tr-TR" sz="2500" dirty="0" err="1"/>
              <a:t>polyclinics</a:t>
            </a:r>
            <a:r>
              <a:rPr lang="tr-TR" sz="2500" dirty="0"/>
              <a:t> in </a:t>
            </a:r>
            <a:r>
              <a:rPr lang="tr-TR" sz="2500" dirty="0" err="1"/>
              <a:t>this</a:t>
            </a:r>
            <a:r>
              <a:rPr lang="tr-TR" sz="2500" dirty="0"/>
              <a:t> </a:t>
            </a:r>
            <a:r>
              <a:rPr lang="tr-TR" sz="2500" dirty="0" err="1"/>
              <a:t>table</a:t>
            </a:r>
            <a:r>
              <a:rPr lang="tr-TR" sz="2500" dirty="0"/>
              <a:t>:</a:t>
            </a:r>
          </a:p>
          <a:p>
            <a:endParaRPr lang="tr-TR" sz="2400" dirty="0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5AC285B1-FD29-4D0B-A573-7CA8F05C91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49" y="3100400"/>
            <a:ext cx="10858501" cy="657199"/>
          </a:xfrm>
          <a:prstGeom prst="rect">
            <a:avLst/>
          </a:prstGeom>
        </p:spPr>
      </p:pic>
      <p:sp>
        <p:nvSpPr>
          <p:cNvPr id="9" name="İçerik Yer Tutucusu 2">
            <a:extLst>
              <a:ext uri="{FF2B5EF4-FFF2-40B4-BE49-F238E27FC236}">
                <a16:creationId xmlns:a16="http://schemas.microsoft.com/office/drawing/2014/main" id="{A4EAACE0-C824-4FD9-93BC-3CF60CA6EDCA}"/>
              </a:ext>
            </a:extLst>
          </p:cNvPr>
          <p:cNvSpPr txBox="1">
            <a:spLocks/>
          </p:cNvSpPr>
          <p:nvPr/>
        </p:nvSpPr>
        <p:spPr>
          <a:xfrm>
            <a:off x="1066800" y="4369111"/>
            <a:ext cx="10058400" cy="23781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sz="2400" dirty="0" err="1"/>
              <a:t>Organizational</a:t>
            </a:r>
            <a:r>
              <a:rPr lang="tr-TR" sz="2400" dirty="0"/>
              <a:t> </a:t>
            </a:r>
            <a:r>
              <a:rPr lang="tr-TR" sz="2400" dirty="0" err="1"/>
              <a:t>integrity</a:t>
            </a:r>
            <a:r>
              <a:rPr lang="tr-TR" sz="2400" dirty="0"/>
              <a:t> can be </a:t>
            </a:r>
            <a:r>
              <a:rPr lang="tr-TR" sz="2400" dirty="0" err="1"/>
              <a:t>achieved</a:t>
            </a:r>
            <a:r>
              <a:rPr lang="tr-TR" sz="2400" dirty="0"/>
              <a:t> </a:t>
            </a:r>
            <a:r>
              <a:rPr lang="tr-TR" sz="2400" dirty="0" err="1"/>
              <a:t>by</a:t>
            </a:r>
            <a:r>
              <a:rPr lang="tr-TR" sz="2400" dirty="0"/>
              <a:t> </a:t>
            </a:r>
            <a:r>
              <a:rPr lang="tr-TR" sz="2400" dirty="0" err="1"/>
              <a:t>combining</a:t>
            </a:r>
            <a:r>
              <a:rPr lang="tr-TR" sz="2400" dirty="0"/>
              <a:t> </a:t>
            </a:r>
            <a:r>
              <a:rPr lang="tr-TR" sz="2400" dirty="0" err="1"/>
              <a:t>such</a:t>
            </a:r>
            <a:r>
              <a:rPr lang="tr-TR" sz="2400" dirty="0"/>
              <a:t> </a:t>
            </a:r>
            <a:r>
              <a:rPr lang="tr-TR" sz="2400" dirty="0" err="1"/>
              <a:t>departments</a:t>
            </a:r>
            <a:r>
              <a:rPr lang="tr-TR" sz="2400" dirty="0"/>
              <a:t> in a </a:t>
            </a:r>
            <a:r>
              <a:rPr lang="tr-TR" sz="2400" dirty="0" err="1"/>
              <a:t>single</a:t>
            </a:r>
            <a:r>
              <a:rPr lang="tr-TR" sz="2400" dirty="0"/>
              <a:t> </a:t>
            </a:r>
            <a:r>
              <a:rPr lang="tr-TR" sz="2400" dirty="0" err="1"/>
              <a:t>polyclinic</a:t>
            </a:r>
            <a:r>
              <a:rPr lang="tr-TR" sz="2400" dirty="0"/>
              <a:t>.</a:t>
            </a:r>
          </a:p>
          <a:p>
            <a:endParaRPr lang="tr-TR" sz="2400" dirty="0"/>
          </a:p>
        </p:txBody>
      </p:sp>
    </p:spTree>
    <p:extLst>
      <p:ext uri="{BB962C8B-B14F-4D97-AF65-F5344CB8AC3E}">
        <p14:creationId xmlns:p14="http://schemas.microsoft.com/office/powerpoint/2010/main" val="4679163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DA7028-2F45-4D90-96FF-0CE76817CB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698" y="516134"/>
            <a:ext cx="10058400" cy="758189"/>
          </a:xfrm>
        </p:spPr>
        <p:txBody>
          <a:bodyPr>
            <a:normAutofit/>
          </a:bodyPr>
          <a:lstStyle/>
          <a:p>
            <a:r>
              <a:rPr lang="tr-TR" dirty="0" err="1"/>
              <a:t>Process</a:t>
            </a:r>
            <a:r>
              <a:rPr lang="tr-TR" dirty="0"/>
              <a:t> </a:t>
            </a:r>
            <a:r>
              <a:rPr lang="tr-TR" dirty="0" err="1"/>
              <a:t>map</a:t>
            </a:r>
            <a:r>
              <a:rPr lang="tr-TR" dirty="0"/>
              <a:t> </a:t>
            </a:r>
            <a:r>
              <a:rPr lang="tr-TR" dirty="0" err="1"/>
              <a:t>animation</a:t>
            </a:r>
            <a:endParaRPr lang="tr-TR" dirty="0"/>
          </a:p>
        </p:txBody>
      </p:sp>
      <p:pic>
        <p:nvPicPr>
          <p:cNvPr id="7" name="Disco animation for grup3 disco verileri.Randevu_SureBazli.mp4">
            <a:hlinkClick r:id="" action="ppaction://media"/>
            <a:extLst>
              <a:ext uri="{FF2B5EF4-FFF2-40B4-BE49-F238E27FC236}">
                <a16:creationId xmlns:a16="http://schemas.microsoft.com/office/drawing/2014/main" id="{BC3DFB11-19CE-4E67-8388-E38BB9A833E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57364" y="1590270"/>
            <a:ext cx="7477272" cy="4436600"/>
          </a:xfrm>
        </p:spPr>
      </p:pic>
    </p:spTree>
    <p:extLst>
      <p:ext uri="{BB962C8B-B14F-4D97-AF65-F5344CB8AC3E}">
        <p14:creationId xmlns:p14="http://schemas.microsoft.com/office/powerpoint/2010/main" val="1034473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2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429A13-37D8-4D01-BB52-B7EE63837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270" y="642594"/>
            <a:ext cx="10312930" cy="872939"/>
          </a:xfrm>
        </p:spPr>
        <p:txBody>
          <a:bodyPr>
            <a:normAutofit fontScale="90000"/>
          </a:bodyPr>
          <a:lstStyle/>
          <a:p>
            <a:r>
              <a:rPr lang="tr-TR" dirty="0"/>
              <a:t>Final Visio </a:t>
            </a:r>
            <a:r>
              <a:rPr lang="tr-TR" dirty="0" err="1"/>
              <a:t>chart</a:t>
            </a:r>
            <a:r>
              <a:rPr lang="tr-TR" dirty="0"/>
              <a:t> of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new</a:t>
            </a:r>
            <a:r>
              <a:rPr lang="tr-TR" dirty="0"/>
              <a:t> </a:t>
            </a:r>
            <a:r>
              <a:rPr lang="tr-TR" dirty="0" err="1"/>
              <a:t>designed</a:t>
            </a:r>
            <a:r>
              <a:rPr lang="tr-TR" dirty="0"/>
              <a:t> </a:t>
            </a:r>
            <a:r>
              <a:rPr lang="tr-TR" dirty="0" err="1"/>
              <a:t>process</a:t>
            </a:r>
            <a:endParaRPr lang="en-US" dirty="0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CB13BA9C-F120-4C7E-8583-C8FC8ABDA5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643" y="1647003"/>
            <a:ext cx="11178714" cy="3563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8117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890DB48-571F-4555-8C4A-ADE03C0A6B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33F1DB-F779-4893-BD5A-918F6075E7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884" y="1168400"/>
            <a:ext cx="3270624" cy="4521200"/>
          </a:xfrm>
        </p:spPr>
        <p:txBody>
          <a:bodyPr>
            <a:normAutofit/>
          </a:bodyPr>
          <a:lstStyle/>
          <a:p>
            <a:r>
              <a:rPr lang="tr-TR" dirty="0" err="1">
                <a:solidFill>
                  <a:schemeClr val="tx1"/>
                </a:solidFill>
              </a:rPr>
              <a:t>Examining</a:t>
            </a:r>
            <a:r>
              <a:rPr lang="tr-TR" dirty="0">
                <a:solidFill>
                  <a:schemeClr val="tx1"/>
                </a:solidFill>
              </a:rPr>
              <a:t> </a:t>
            </a:r>
            <a:r>
              <a:rPr lang="tr-TR" dirty="0" err="1">
                <a:solidFill>
                  <a:schemeClr val="tx1"/>
                </a:solidFill>
              </a:rPr>
              <a:t>Process</a:t>
            </a:r>
            <a:r>
              <a:rPr lang="tr-TR" dirty="0">
                <a:solidFill>
                  <a:schemeClr val="tx1"/>
                </a:solidFill>
              </a:rPr>
              <a:t> Data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0A3D0E9-F0EC-4889-8704-20D62BD71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25568" y="0"/>
            <a:ext cx="7966432" cy="6858000"/>
          </a:xfrm>
          <a:prstGeom prst="rect">
            <a:avLst/>
          </a:prstGeom>
          <a:solidFill>
            <a:schemeClr val="accent1"/>
          </a:solidFill>
          <a:ln w="6350" cap="sq" cmpd="sng" algn="ctr">
            <a:noFill/>
            <a:prstDash val="solid"/>
            <a:miter lim="800000"/>
          </a:ln>
          <a:effectLst/>
        </p:spPr>
        <p:style>
          <a:lnRef idx="0">
            <a:scrgbClr r="0" g="0" b="0"/>
          </a:lnRef>
          <a:fillRef idx="1002">
            <a:schemeClr val="lt1"/>
          </a:fillRef>
          <a:effectRef idx="0">
            <a:scrgbClr r="0" g="0" b="0"/>
          </a:effectRef>
          <a:fontRef idx="major"/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736D679-B037-43B8-A67C-D8D491F7AA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70451" y="643468"/>
            <a:ext cx="6676665" cy="5571064"/>
          </a:xfrm>
          <a:prstGeom prst="rect">
            <a:avLst/>
          </a:prstGeom>
          <a:solidFill>
            <a:srgbClr val="FFFFFF"/>
          </a:solidFill>
          <a:ln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45DD412-4B8E-4F4E-8164-15667C4EA2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53520" y="726948"/>
            <a:ext cx="6510528" cy="5404104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E72DF6-7417-44CD-9247-2D05A4452B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96986" y="1364328"/>
            <a:ext cx="5223595" cy="4123257"/>
          </a:xfrm>
        </p:spPr>
        <p:txBody>
          <a:bodyPr anchor="ctr">
            <a:normAutofit/>
          </a:bodyPr>
          <a:lstStyle/>
          <a:p>
            <a:r>
              <a:rPr lang="tr-TR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The</a:t>
            </a:r>
            <a:r>
              <a:rPr lang="tr-TR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tr-TR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most</a:t>
            </a:r>
            <a:r>
              <a:rPr lang="tr-TR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tr-TR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frequently</a:t>
            </a:r>
            <a:r>
              <a:rPr lang="tr-TR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tr-TR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used</a:t>
            </a:r>
            <a:r>
              <a:rPr lang="tr-TR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tr-TR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activities</a:t>
            </a:r>
            <a:r>
              <a:rPr lang="tr-TR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in </a:t>
            </a:r>
            <a:r>
              <a:rPr lang="tr-TR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the</a:t>
            </a:r>
            <a:r>
              <a:rPr lang="tr-TR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tr-TR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process</a:t>
            </a:r>
            <a:r>
              <a:rPr lang="tr-TR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tr-TR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map</a:t>
            </a:r>
            <a:r>
              <a:rPr lang="tr-TR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tr-TR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are</a:t>
            </a:r>
            <a:r>
              <a:rPr lang="tr-TR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; </a:t>
            </a:r>
            <a:r>
              <a:rPr lang="tr-TR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Pediatric</a:t>
            </a:r>
            <a:r>
              <a:rPr lang="tr-TR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tr-TR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Health</a:t>
            </a:r>
            <a:r>
              <a:rPr lang="tr-TR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tr-TR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and</a:t>
            </a:r>
            <a:r>
              <a:rPr lang="tr-TR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tr-TR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Diseases</a:t>
            </a:r>
            <a:r>
              <a:rPr lang="tr-TR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Normal </a:t>
            </a:r>
            <a:r>
              <a:rPr lang="tr-TR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Examination</a:t>
            </a:r>
            <a:r>
              <a:rPr lang="tr-TR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tr-TR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Pediatric</a:t>
            </a:r>
            <a:r>
              <a:rPr lang="tr-TR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Health</a:t>
            </a:r>
            <a:r>
              <a:rPr lang="tr-TR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tr-TR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and</a:t>
            </a:r>
            <a:r>
              <a:rPr lang="tr-TR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tr-TR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Disease</a:t>
            </a:r>
            <a:r>
              <a:rPr lang="tr-TR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Control </a:t>
            </a:r>
            <a:r>
              <a:rPr lang="tr-TR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Examination</a:t>
            </a:r>
            <a:r>
              <a:rPr lang="tr-TR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(</a:t>
            </a:r>
            <a:r>
              <a:rPr lang="tr-TR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visible</a:t>
            </a:r>
            <a:r>
              <a:rPr lang="tr-TR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tr-TR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from</a:t>
            </a:r>
            <a:r>
              <a:rPr lang="tr-TR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tr-TR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the</a:t>
            </a:r>
            <a:r>
              <a:rPr lang="tr-TR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tr-TR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animation</a:t>
            </a:r>
            <a:r>
              <a:rPr lang="tr-TR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).</a:t>
            </a:r>
          </a:p>
          <a:p>
            <a:r>
              <a:rPr lang="tr-TR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More</a:t>
            </a:r>
            <a:r>
              <a:rPr lang="tr-TR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tr-TR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homogeneous</a:t>
            </a:r>
            <a:r>
              <a:rPr lang="tr-TR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tr-TR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frequency</a:t>
            </a:r>
            <a:r>
              <a:rPr lang="tr-TR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tr-TR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distribution</a:t>
            </a:r>
            <a:r>
              <a:rPr lang="tr-TR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is </a:t>
            </a:r>
            <a:r>
              <a:rPr lang="tr-TR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seen</a:t>
            </a:r>
            <a:r>
              <a:rPr lang="tr-TR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in </a:t>
            </a:r>
            <a:r>
              <a:rPr lang="tr-TR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other</a:t>
            </a:r>
            <a:r>
              <a:rPr lang="tr-TR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tr-TR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activities</a:t>
            </a:r>
            <a:r>
              <a:rPr lang="tr-TR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of </a:t>
            </a:r>
            <a:r>
              <a:rPr lang="tr-TR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the</a:t>
            </a:r>
            <a:r>
              <a:rPr lang="tr-TR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tr-TR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process</a:t>
            </a:r>
            <a:r>
              <a:rPr lang="tr-TR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(</a:t>
            </a:r>
            <a:r>
              <a:rPr lang="tr-TR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visible</a:t>
            </a:r>
            <a:r>
              <a:rPr lang="tr-TR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tr-TR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from</a:t>
            </a:r>
            <a:r>
              <a:rPr lang="tr-TR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tr-TR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the</a:t>
            </a:r>
            <a:r>
              <a:rPr lang="tr-TR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tr-TR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animation</a:t>
            </a:r>
            <a:r>
              <a:rPr lang="tr-TR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)</a:t>
            </a:r>
          </a:p>
          <a:p>
            <a:endParaRPr lang="tr-TR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45905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1E94681D-2A4C-4A8D-B9B5-31D440D03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CBCD26A-BD2E-4E94-A8F8-A4B67923FD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D0D337F-FB00-4E19-BBDA-8485C8ABB5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26C4D022-E2BC-435F-9CDB-44DC57C070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926CAD6-45B1-4A85-A196-E722067B1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3480" y="0"/>
            <a:ext cx="6525472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E0936D5-2DCE-48A4-93BC-BA7861B4E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81848" y="320040"/>
            <a:ext cx="5888736" cy="6217920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20D44FC5-BBC6-414D-866B-AFE2E14AD266}"/>
              </a:ext>
            </a:extLst>
          </p:cNvPr>
          <p:cNvPicPr>
            <a:picLocks noGrp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75174" y="643467"/>
            <a:ext cx="3116178" cy="2624668"/>
          </a:xfrm>
          <a:prstGeom prst="rect">
            <a:avLst/>
          </a:prstGeom>
          <a:noFill/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810D6D3-D89E-40A8-861A-D146E8FC7142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31770" y="3589863"/>
            <a:ext cx="2792576" cy="2624668"/>
          </a:xfrm>
          <a:prstGeom prst="rect">
            <a:avLst/>
          </a:prstGeom>
          <a:noFill/>
        </p:spPr>
      </p:pic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E3D78EE3-4DF4-46B6-ACF3-2F37208DC9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501544" y="546755"/>
            <a:ext cx="5245269" cy="5778632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00000"/>
              </a:lnSpc>
            </a:pPr>
            <a:endParaRPr lang="tr-TR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buClr>
                <a:schemeClr val="bg1"/>
              </a:buClr>
            </a:pPr>
            <a:r>
              <a:rPr lang="tr-TR" dirty="0" err="1">
                <a:solidFill>
                  <a:schemeClr val="bg1"/>
                </a:solidFill>
              </a:rPr>
              <a:t>There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are</a:t>
            </a:r>
            <a:r>
              <a:rPr lang="tr-TR" dirty="0">
                <a:solidFill>
                  <a:schemeClr val="bg1"/>
                </a:solidFill>
              </a:rPr>
              <a:t> 91 </a:t>
            </a:r>
            <a:r>
              <a:rPr lang="tr-TR" dirty="0" err="1">
                <a:solidFill>
                  <a:schemeClr val="bg1"/>
                </a:solidFill>
              </a:rPr>
              <a:t>activities</a:t>
            </a:r>
            <a:r>
              <a:rPr lang="tr-TR" dirty="0">
                <a:solidFill>
                  <a:schemeClr val="bg1"/>
                </a:solidFill>
              </a:rPr>
              <a:t> in </a:t>
            </a:r>
            <a:r>
              <a:rPr lang="tr-TR" dirty="0" err="1">
                <a:solidFill>
                  <a:schemeClr val="bg1"/>
                </a:solidFill>
              </a:rPr>
              <a:t>the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process</a:t>
            </a:r>
            <a:r>
              <a:rPr lang="tr-TR" dirty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100000"/>
              </a:lnSpc>
              <a:buClr>
                <a:schemeClr val="bg1"/>
              </a:buClr>
            </a:pPr>
            <a:r>
              <a:rPr lang="tr-TR" dirty="0">
                <a:solidFill>
                  <a:schemeClr val="bg1"/>
                </a:solidFill>
              </a:rPr>
              <a:t>An </a:t>
            </a:r>
            <a:r>
              <a:rPr lang="tr-TR" dirty="0" err="1">
                <a:solidFill>
                  <a:schemeClr val="bg1"/>
                </a:solidFill>
              </a:rPr>
              <a:t>average</a:t>
            </a:r>
            <a:r>
              <a:rPr lang="tr-TR" dirty="0">
                <a:solidFill>
                  <a:schemeClr val="bg1"/>
                </a:solidFill>
              </a:rPr>
              <a:t> of 176 </a:t>
            </a:r>
            <a:r>
              <a:rPr lang="tr-TR" dirty="0" err="1">
                <a:solidFill>
                  <a:schemeClr val="bg1"/>
                </a:solidFill>
              </a:rPr>
              <a:t>operations</a:t>
            </a:r>
            <a:r>
              <a:rPr lang="tr-TR" dirty="0">
                <a:solidFill>
                  <a:schemeClr val="bg1"/>
                </a:solidFill>
              </a:rPr>
              <a:t> (</a:t>
            </a:r>
            <a:r>
              <a:rPr lang="tr-TR" dirty="0" err="1">
                <a:solidFill>
                  <a:schemeClr val="bg1"/>
                </a:solidFill>
              </a:rPr>
              <a:t>procedures</a:t>
            </a:r>
            <a:r>
              <a:rPr lang="tr-TR" dirty="0">
                <a:solidFill>
                  <a:schemeClr val="bg1"/>
                </a:solidFill>
              </a:rPr>
              <a:t>) </a:t>
            </a:r>
            <a:r>
              <a:rPr lang="tr-TR" dirty="0" err="1">
                <a:solidFill>
                  <a:schemeClr val="bg1"/>
                </a:solidFill>
              </a:rPr>
              <a:t>are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made</a:t>
            </a:r>
            <a:r>
              <a:rPr lang="tr-TR" dirty="0">
                <a:solidFill>
                  <a:schemeClr val="bg1"/>
                </a:solidFill>
              </a:rPr>
              <a:t> in </a:t>
            </a:r>
            <a:r>
              <a:rPr lang="tr-TR" dirty="0" err="1">
                <a:solidFill>
                  <a:schemeClr val="bg1"/>
                </a:solidFill>
              </a:rPr>
              <a:t>each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activiy</a:t>
            </a:r>
            <a:r>
              <a:rPr lang="tr-TR" dirty="0">
                <a:solidFill>
                  <a:schemeClr val="bg1"/>
                </a:solidFill>
              </a:rPr>
              <a:t>. </a:t>
            </a:r>
            <a:r>
              <a:rPr lang="tr-TR" dirty="0" err="1">
                <a:solidFill>
                  <a:schemeClr val="bg1"/>
                </a:solidFill>
              </a:rPr>
              <a:t>In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other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words</a:t>
            </a:r>
            <a:r>
              <a:rPr lang="tr-TR" dirty="0">
                <a:solidFill>
                  <a:schemeClr val="bg1"/>
                </a:solidFill>
              </a:rPr>
              <a:t>, an </a:t>
            </a:r>
            <a:r>
              <a:rPr lang="tr-TR" dirty="0" err="1">
                <a:solidFill>
                  <a:schemeClr val="bg1"/>
                </a:solidFill>
              </a:rPr>
              <a:t>average</a:t>
            </a:r>
            <a:r>
              <a:rPr lang="tr-TR" dirty="0">
                <a:solidFill>
                  <a:schemeClr val="bg1"/>
                </a:solidFill>
              </a:rPr>
              <a:t> of 176/3 </a:t>
            </a:r>
            <a:r>
              <a:rPr lang="tr-TR" dirty="0" err="1">
                <a:solidFill>
                  <a:schemeClr val="bg1"/>
                </a:solidFill>
              </a:rPr>
              <a:t>medical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examinations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are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performed</a:t>
            </a:r>
            <a:r>
              <a:rPr lang="tr-TR" dirty="0">
                <a:solidFill>
                  <a:schemeClr val="bg1"/>
                </a:solidFill>
              </a:rPr>
              <a:t> in </a:t>
            </a:r>
            <a:r>
              <a:rPr lang="tr-TR" dirty="0" err="1">
                <a:solidFill>
                  <a:schemeClr val="bg1"/>
                </a:solidFill>
              </a:rPr>
              <a:t>each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activity</a:t>
            </a:r>
            <a:r>
              <a:rPr lang="tr-TR" dirty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100000"/>
              </a:lnSpc>
              <a:buClr>
                <a:schemeClr val="bg1"/>
              </a:buClr>
            </a:pPr>
            <a:r>
              <a:rPr lang="tr-TR" dirty="0" err="1">
                <a:solidFill>
                  <a:schemeClr val="bg1"/>
                </a:solidFill>
              </a:rPr>
              <a:t>The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maximum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number</a:t>
            </a:r>
            <a:r>
              <a:rPr lang="tr-TR" dirty="0">
                <a:solidFill>
                  <a:schemeClr val="bg1"/>
                </a:solidFill>
              </a:rPr>
              <a:t> of </a:t>
            </a:r>
            <a:r>
              <a:rPr lang="tr-TR" dirty="0" err="1">
                <a:solidFill>
                  <a:schemeClr val="bg1"/>
                </a:solidFill>
              </a:rPr>
              <a:t>processes</a:t>
            </a:r>
            <a:r>
              <a:rPr lang="tr-TR" dirty="0">
                <a:solidFill>
                  <a:schemeClr val="bg1"/>
                </a:solidFill>
              </a:rPr>
              <a:t> in an </a:t>
            </a:r>
            <a:r>
              <a:rPr lang="tr-TR" dirty="0" err="1">
                <a:solidFill>
                  <a:schemeClr val="bg1"/>
                </a:solidFill>
              </a:rPr>
              <a:t>activity</a:t>
            </a:r>
            <a:r>
              <a:rPr lang="tr-TR" dirty="0">
                <a:solidFill>
                  <a:schemeClr val="bg1"/>
                </a:solidFill>
              </a:rPr>
              <a:t> is 6450.</a:t>
            </a:r>
          </a:p>
          <a:p>
            <a:pPr>
              <a:lnSpc>
                <a:spcPct val="100000"/>
              </a:lnSpc>
              <a:buClr>
                <a:schemeClr val="bg1"/>
              </a:buClr>
            </a:pPr>
            <a:endParaRPr lang="tr-TR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buClr>
                <a:schemeClr val="bg1"/>
              </a:buClr>
            </a:pPr>
            <a:r>
              <a:rPr lang="tr-TR" dirty="0" err="1">
                <a:solidFill>
                  <a:schemeClr val="bg1"/>
                </a:solidFill>
              </a:rPr>
              <a:t>We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have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about</a:t>
            </a:r>
            <a:r>
              <a:rPr lang="tr-TR" dirty="0">
                <a:solidFill>
                  <a:schemeClr val="bg1"/>
                </a:solidFill>
              </a:rPr>
              <a:t> 35 </a:t>
            </a:r>
            <a:r>
              <a:rPr lang="tr-TR" dirty="0" err="1">
                <a:solidFill>
                  <a:schemeClr val="bg1"/>
                </a:solidFill>
              </a:rPr>
              <a:t>days</a:t>
            </a:r>
            <a:r>
              <a:rPr lang="tr-TR" dirty="0">
                <a:solidFill>
                  <a:schemeClr val="bg1"/>
                </a:solidFill>
              </a:rPr>
              <a:t> of data.</a:t>
            </a:r>
          </a:p>
          <a:p>
            <a:pPr>
              <a:lnSpc>
                <a:spcPct val="100000"/>
              </a:lnSpc>
              <a:buClr>
                <a:schemeClr val="bg1"/>
              </a:buClr>
            </a:pPr>
            <a:r>
              <a:rPr lang="tr-TR" dirty="0">
                <a:solidFill>
                  <a:schemeClr val="bg1"/>
                </a:solidFill>
              </a:rPr>
              <a:t>A total of 3222 </a:t>
            </a:r>
            <a:r>
              <a:rPr lang="tr-TR" dirty="0" err="1">
                <a:solidFill>
                  <a:schemeClr val="bg1"/>
                </a:solidFill>
              </a:rPr>
              <a:t>patients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entered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the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process</a:t>
            </a:r>
            <a:r>
              <a:rPr lang="tr-TR" dirty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100000"/>
              </a:lnSpc>
              <a:buClr>
                <a:schemeClr val="bg1"/>
              </a:buClr>
            </a:pPr>
            <a:r>
              <a:rPr lang="tr-TR" dirty="0" err="1">
                <a:solidFill>
                  <a:schemeClr val="bg1"/>
                </a:solidFill>
              </a:rPr>
              <a:t>Each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patient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stayed</a:t>
            </a:r>
            <a:r>
              <a:rPr lang="tr-TR" dirty="0">
                <a:solidFill>
                  <a:schemeClr val="bg1"/>
                </a:solidFill>
              </a:rPr>
              <a:t> in </a:t>
            </a:r>
            <a:r>
              <a:rPr lang="tr-TR" dirty="0" err="1">
                <a:solidFill>
                  <a:schemeClr val="bg1"/>
                </a:solidFill>
              </a:rPr>
              <a:t>the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process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for</a:t>
            </a:r>
            <a:r>
              <a:rPr lang="tr-TR" dirty="0">
                <a:solidFill>
                  <a:schemeClr val="bg1"/>
                </a:solidFill>
              </a:rPr>
              <a:t> an </a:t>
            </a:r>
            <a:r>
              <a:rPr lang="tr-TR" dirty="0" err="1">
                <a:solidFill>
                  <a:schemeClr val="bg1"/>
                </a:solidFill>
              </a:rPr>
              <a:t>average</a:t>
            </a:r>
            <a:r>
              <a:rPr lang="tr-TR" dirty="0">
                <a:solidFill>
                  <a:schemeClr val="bg1"/>
                </a:solidFill>
              </a:rPr>
              <a:t> of 4 </a:t>
            </a:r>
            <a:r>
              <a:rPr lang="tr-TR" dirty="0" err="1">
                <a:solidFill>
                  <a:schemeClr val="bg1"/>
                </a:solidFill>
              </a:rPr>
              <a:t>days</a:t>
            </a:r>
            <a:r>
              <a:rPr lang="tr-TR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933790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44EBA77-602C-4DFA-B345-B483E590C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2800" dirty="0" err="1"/>
              <a:t>Frequency</a:t>
            </a:r>
            <a:r>
              <a:rPr lang="tr-TR" sz="2800" dirty="0"/>
              <a:t> Distribution of </a:t>
            </a:r>
            <a:r>
              <a:rPr lang="tr-TR" sz="2800" dirty="0" err="1"/>
              <a:t>Activities</a:t>
            </a:r>
            <a:endParaRPr lang="tr-TR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9F35E3D-5CC0-41D2-A29A-4D913EC7287D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935553"/>
            <a:ext cx="10295106" cy="313174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Metin kutusu 1">
            <a:extLst>
              <a:ext uri="{FF2B5EF4-FFF2-40B4-BE49-F238E27FC236}">
                <a16:creationId xmlns:a16="http://schemas.microsoft.com/office/drawing/2014/main" id="{99B439B4-3752-4285-B03A-F4F18AC346BE}"/>
              </a:ext>
            </a:extLst>
          </p:cNvPr>
          <p:cNvSpPr txBox="1"/>
          <p:nvPr/>
        </p:nvSpPr>
        <p:spPr>
          <a:xfrm>
            <a:off x="1066800" y="5311140"/>
            <a:ext cx="102951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3 </a:t>
            </a:r>
            <a:r>
              <a:rPr lang="tr-TR" dirty="0" err="1"/>
              <a:t>activities</a:t>
            </a:r>
            <a:r>
              <a:rPr lang="tr-TR" dirty="0"/>
              <a:t> </a:t>
            </a:r>
            <a:r>
              <a:rPr lang="tr-TR" dirty="0" err="1"/>
              <a:t>with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highest</a:t>
            </a:r>
            <a:r>
              <a:rPr lang="tr-TR" dirty="0"/>
              <a:t> </a:t>
            </a:r>
            <a:r>
              <a:rPr lang="tr-TR" dirty="0" err="1"/>
              <a:t>number</a:t>
            </a:r>
            <a:r>
              <a:rPr lang="tr-TR" dirty="0"/>
              <a:t> of </a:t>
            </a:r>
            <a:r>
              <a:rPr lang="tr-TR" dirty="0" err="1"/>
              <a:t>operations</a:t>
            </a:r>
            <a:r>
              <a:rPr lang="tr-TR" dirty="0"/>
              <a:t>; </a:t>
            </a:r>
            <a:r>
              <a:rPr lang="tr-TR" dirty="0" err="1"/>
              <a:t>Pediatric</a:t>
            </a:r>
            <a:r>
              <a:rPr lang="tr-TR" dirty="0"/>
              <a:t> </a:t>
            </a:r>
            <a:r>
              <a:rPr lang="tr-TR" dirty="0" err="1"/>
              <a:t>Health</a:t>
            </a:r>
            <a:r>
              <a:rPr lang="tr-TR" dirty="0"/>
              <a:t> </a:t>
            </a:r>
            <a:r>
              <a:rPr lang="tr-TR" dirty="0" err="1"/>
              <a:t>and</a:t>
            </a:r>
            <a:r>
              <a:rPr lang="tr-TR" dirty="0"/>
              <a:t> </a:t>
            </a:r>
            <a:r>
              <a:rPr lang="tr-TR" dirty="0" err="1"/>
              <a:t>Diseases</a:t>
            </a:r>
            <a:r>
              <a:rPr lang="tr-TR" dirty="0"/>
              <a:t> Normal </a:t>
            </a:r>
            <a:r>
              <a:rPr lang="tr-TR" dirty="0" err="1"/>
              <a:t>Examination</a:t>
            </a:r>
            <a:r>
              <a:rPr lang="tr-TR" dirty="0"/>
              <a:t>, </a:t>
            </a:r>
            <a:r>
              <a:rPr lang="tr-TR" dirty="0" err="1"/>
              <a:t>Pediatric</a:t>
            </a:r>
            <a:r>
              <a:rPr lang="tr-TR" dirty="0"/>
              <a:t> </a:t>
            </a:r>
            <a:r>
              <a:rPr lang="tr-TR" dirty="0" err="1"/>
              <a:t>Health</a:t>
            </a:r>
            <a:r>
              <a:rPr lang="tr-TR" dirty="0"/>
              <a:t> </a:t>
            </a:r>
            <a:r>
              <a:rPr lang="tr-TR" dirty="0" err="1"/>
              <a:t>and</a:t>
            </a:r>
            <a:r>
              <a:rPr lang="tr-TR" dirty="0"/>
              <a:t> </a:t>
            </a:r>
            <a:r>
              <a:rPr lang="tr-TR" dirty="0" err="1"/>
              <a:t>Diseases</a:t>
            </a:r>
            <a:r>
              <a:rPr lang="tr-TR" dirty="0"/>
              <a:t> Control </a:t>
            </a:r>
            <a:r>
              <a:rPr lang="tr-TR" dirty="0" err="1"/>
              <a:t>Examination</a:t>
            </a:r>
            <a:r>
              <a:rPr lang="tr-TR" dirty="0"/>
              <a:t>, </a:t>
            </a:r>
            <a:r>
              <a:rPr lang="tr-TR" dirty="0" err="1"/>
              <a:t>Vacination</a:t>
            </a:r>
            <a:r>
              <a:rPr lang="tr-TR" dirty="0"/>
              <a:t> </a:t>
            </a:r>
            <a:r>
              <a:rPr lang="tr-TR" dirty="0" err="1"/>
              <a:t>Examination</a:t>
            </a:r>
            <a:r>
              <a:rPr lang="tr-TR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045822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AnalogousFromDarkSeedLeftStep">
      <a:dk1>
        <a:srgbClr val="000000"/>
      </a:dk1>
      <a:lt1>
        <a:srgbClr val="FFFFFF"/>
      </a:lt1>
      <a:dk2>
        <a:srgbClr val="1C2031"/>
      </a:dk2>
      <a:lt2>
        <a:srgbClr val="F0F3F2"/>
      </a:lt2>
      <a:accent1>
        <a:srgbClr val="C34D7E"/>
      </a:accent1>
      <a:accent2>
        <a:srgbClr val="B13B9D"/>
      </a:accent2>
      <a:accent3>
        <a:srgbClr val="A64DC3"/>
      </a:accent3>
      <a:accent4>
        <a:srgbClr val="633BB1"/>
      </a:accent4>
      <a:accent5>
        <a:srgbClr val="4D56C3"/>
      </a:accent5>
      <a:accent6>
        <a:srgbClr val="3B76B1"/>
      </a:accent6>
      <a:hlink>
        <a:srgbClr val="675EC9"/>
      </a:hlink>
      <a:folHlink>
        <a:srgbClr val="7F7F7F"/>
      </a:folHlink>
    </a:clrScheme>
    <a:fontScheme name="Savon">
      <a:majorFont>
        <a:latin typeface="Avenir Next LT Pro Light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venir Next LT Pro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VTI" id="{A72E8C35-66DD-49F8-AF66-813F19B983AE}" vid="{93CCBC76-B7A1-4C3D-93EA-5CE34C4670F9}"/>
    </a:ext>
  </a:extLst>
</a:theme>
</file>

<file path=ppt/theme/theme2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TM03457515[[fn=View]]</Template>
  <TotalTime>3303</TotalTime>
  <Words>3291</Words>
  <Application>Microsoft Office PowerPoint</Application>
  <PresentationFormat>Geniş ekran</PresentationFormat>
  <Paragraphs>312</Paragraphs>
  <Slides>60</Slides>
  <Notes>6</Notes>
  <HiddenSlides>0</HiddenSlides>
  <MMClips>1</MMClips>
  <ScaleCrop>false</ScaleCrop>
  <HeadingPairs>
    <vt:vector size="6" baseType="variant">
      <vt:variant>
        <vt:lpstr>Kullanılan Yazı Tipleri</vt:lpstr>
      </vt:variant>
      <vt:variant>
        <vt:i4>7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60</vt:i4>
      </vt:variant>
    </vt:vector>
  </HeadingPairs>
  <TitlesOfParts>
    <vt:vector size="68" baseType="lpstr">
      <vt:lpstr>Arial</vt:lpstr>
      <vt:lpstr>Avenir Next LT Pro</vt:lpstr>
      <vt:lpstr>Avenir Next LT Pro Light</vt:lpstr>
      <vt:lpstr>Calibri</vt:lpstr>
      <vt:lpstr>Garamond</vt:lpstr>
      <vt:lpstr>ui-sans-serif</vt:lpstr>
      <vt:lpstr>Wingdings</vt:lpstr>
      <vt:lpstr>SavonVTI</vt:lpstr>
      <vt:lpstr>PowerPoint Sunusu</vt:lpstr>
      <vt:lpstr>Part 1</vt:lpstr>
      <vt:lpstr>Uploading the process data to Disco</vt:lpstr>
      <vt:lpstr>Process Map</vt:lpstr>
      <vt:lpstr>PowerPoint Sunusu</vt:lpstr>
      <vt:lpstr>Process map animation</vt:lpstr>
      <vt:lpstr>Examining Process Data</vt:lpstr>
      <vt:lpstr>PowerPoint Sunusu</vt:lpstr>
      <vt:lpstr>Frequency Distribution of Activities</vt:lpstr>
      <vt:lpstr>Examining the statistics of doctors</vt:lpstr>
      <vt:lpstr>The ratios of the number of operations performed in the departments</vt:lpstr>
      <vt:lpstr>Least Operation Observed Departments</vt:lpstr>
      <vt:lpstr>Polyclinics with the most procedures</vt:lpstr>
      <vt:lpstr>Process Filtering</vt:lpstr>
      <vt:lpstr>PowerPoint Sunusu</vt:lpstr>
      <vt:lpstr>PowerPoint Sunusu</vt:lpstr>
      <vt:lpstr>PowerPoint Sunusu</vt:lpstr>
      <vt:lpstr>PowerPoint Sunusu</vt:lpstr>
      <vt:lpstr>Analysis By Age Groups</vt:lpstr>
      <vt:lpstr>PowerPoint Sunusu</vt:lpstr>
      <vt:lpstr>PowerPoint Sunusu</vt:lpstr>
      <vt:lpstr>Examining of processes that take long time</vt:lpstr>
      <vt:lpstr>20% of these patients (patients who spend more than 9 hours in the process) follow the route you can see on the right (Variant 1) </vt:lpstr>
      <vt:lpstr>PowerPoint Sunusu</vt:lpstr>
      <vt:lpstr>Examining the 3 most used routes</vt:lpstr>
      <vt:lpstr>PowerPoint Sunusu</vt:lpstr>
      <vt:lpstr>Examining the two activities with the highest frequency in the process</vt:lpstr>
      <vt:lpstr>PowerPoint Sunusu</vt:lpstr>
      <vt:lpstr>PowerPoint Sunusu</vt:lpstr>
      <vt:lpstr>PowerPoint Sunusu</vt:lpstr>
      <vt:lpstr>Part 2</vt:lpstr>
      <vt:lpstr>The two activities with the most frequency in the process</vt:lpstr>
      <vt:lpstr>PowerPoint Sunusu</vt:lpstr>
      <vt:lpstr>Repeated normal examinations</vt:lpstr>
      <vt:lpstr>PowerPoint Sunusu</vt:lpstr>
      <vt:lpstr>Workload balancing</vt:lpstr>
      <vt:lpstr>Length of periods between normal examination – control examination</vt:lpstr>
      <vt:lpstr>PowerPoint Sunusu</vt:lpstr>
      <vt:lpstr>Interpretation by days</vt:lpstr>
      <vt:lpstr>Less used departments</vt:lpstr>
      <vt:lpstr>Benefits of this solution</vt:lpstr>
      <vt:lpstr>Departments in more than one polyclinic</vt:lpstr>
      <vt:lpstr>Waiting and Examination Times </vt:lpstr>
      <vt:lpstr>Waiting times</vt:lpstr>
      <vt:lpstr>Examination times</vt:lpstr>
      <vt:lpstr>Part 3</vt:lpstr>
      <vt:lpstr>Old process map</vt:lpstr>
      <vt:lpstr>Changing the start of the process</vt:lpstr>
      <vt:lpstr>PowerPoint Sunusu</vt:lpstr>
      <vt:lpstr>Department Recommendation System for normal examinations</vt:lpstr>
      <vt:lpstr>Balancing the workload of the weekend</vt:lpstr>
      <vt:lpstr>Workload balancing</vt:lpstr>
      <vt:lpstr>PowerPoint Sunusu</vt:lpstr>
      <vt:lpstr>PowerPoint Sunusu</vt:lpstr>
      <vt:lpstr>Checking the transition times from normal examination to control examination</vt:lpstr>
      <vt:lpstr>PowerPoint Sunusu</vt:lpstr>
      <vt:lpstr>Less Used Departments</vt:lpstr>
      <vt:lpstr>Solution Suggestions</vt:lpstr>
      <vt:lpstr>Departments in more than one polyclinic</vt:lpstr>
      <vt:lpstr>Final Visio chart of the new designed process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1. Sunum</dc:title>
  <dc:creator>Bahri Selçuk Eşkil</dc:creator>
  <cp:lastModifiedBy>selcukeskil9@outlook.com</cp:lastModifiedBy>
  <cp:revision>224</cp:revision>
  <dcterms:created xsi:type="dcterms:W3CDTF">2021-11-25T21:27:42Z</dcterms:created>
  <dcterms:modified xsi:type="dcterms:W3CDTF">2022-05-27T15:58:31Z</dcterms:modified>
</cp:coreProperties>
</file>